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10440000" cx="7560000"/>
  <p:notesSz cx="6858000" cy="9144000"/>
  <p:embeddedFontLst>
    <p:embeddedFont>
      <p:font typeface="Roboto"/>
      <p:regular r:id="rId8"/>
      <p:bold r:id="rId9"/>
      <p:italic r:id="rId10"/>
      <p:boldItalic r:id="rId11"/>
    </p:embeddedFont>
    <p:embeddedFont>
      <p:font typeface="Tahoma"/>
      <p:regular r:id="rId12"/>
      <p:bold r:id="rId13"/>
    </p:embeddedFont>
    <p:embeddedFont>
      <p:font typeface="Fira Sans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20">
          <p15:clr>
            <a:srgbClr val="747775"/>
          </p15:clr>
        </p15:guide>
        <p15:guide id="2" pos="227">
          <p15:clr>
            <a:srgbClr val="747775"/>
          </p15:clr>
        </p15:guide>
        <p15:guide id="3" pos="4490">
          <p15:clr>
            <a:srgbClr val="747775"/>
          </p15:clr>
        </p15:guide>
        <p15:guide id="4" pos="483">
          <p15:clr>
            <a:srgbClr val="747775"/>
          </p15:clr>
        </p15:guide>
        <p15:guide id="5" orient="horz" pos="483">
          <p15:clr>
            <a:srgbClr val="747775"/>
          </p15:clr>
        </p15:guide>
        <p15:guide id="6" orient="horz" pos="6093">
          <p15:clr>
            <a:srgbClr val="747775"/>
          </p15:clr>
        </p15:guide>
        <p15:guide id="7" orient="horz" pos="1242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20" orient="horz"/>
        <p:guide pos="227"/>
        <p:guide pos="4490"/>
        <p:guide pos="483"/>
        <p:guide pos="483" orient="horz"/>
        <p:guide pos="6093" orient="horz"/>
        <p:guide pos="1242" orient="horz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Roboto-boldItalic.fntdata"/><Relationship Id="rId10" Type="http://schemas.openxmlformats.org/officeDocument/2006/relationships/font" Target="fonts/Roboto-italic.fntdata"/><Relationship Id="rId13" Type="http://schemas.openxmlformats.org/officeDocument/2006/relationships/font" Target="fonts/Tahoma-bold.fntdata"/><Relationship Id="rId12" Type="http://schemas.openxmlformats.org/officeDocument/2006/relationships/font" Target="fonts/Tahoma-regular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Roboto-bold.fntdata"/><Relationship Id="rId15" Type="http://schemas.openxmlformats.org/officeDocument/2006/relationships/font" Target="fonts/FiraSans-bold.fntdata"/><Relationship Id="rId14" Type="http://schemas.openxmlformats.org/officeDocument/2006/relationships/font" Target="fonts/FiraSans-regular.fntdata"/><Relationship Id="rId17" Type="http://schemas.openxmlformats.org/officeDocument/2006/relationships/font" Target="fonts/FiraSans-boldItalic.fntdata"/><Relationship Id="rId16" Type="http://schemas.openxmlformats.org/officeDocument/2006/relationships/font" Target="fonts/FiraSans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font" Target="fonts/Roboto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87754" y="685800"/>
            <a:ext cx="24831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3268553ba25_0_52:notes"/>
          <p:cNvSpPr/>
          <p:nvPr>
            <p:ph idx="2" type="sldImg"/>
          </p:nvPr>
        </p:nvSpPr>
        <p:spPr>
          <a:xfrm>
            <a:off x="2187754" y="685800"/>
            <a:ext cx="24831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3268553ba25_0_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299e5c6be1_0_1:notes"/>
          <p:cNvSpPr/>
          <p:nvPr>
            <p:ph idx="2" type="sldImg"/>
          </p:nvPr>
        </p:nvSpPr>
        <p:spPr>
          <a:xfrm>
            <a:off x="2187754" y="685800"/>
            <a:ext cx="24831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299e5c6be1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rame page 1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1108200" y="1098232"/>
            <a:ext cx="1442100" cy="1398300"/>
          </a:xfrm>
          <a:prstGeom prst="rect">
            <a:avLst/>
          </a:prstGeom>
          <a:noFill/>
          <a:ln cap="flat" cmpd="sng" w="38100">
            <a:solidFill>
              <a:srgbClr val="78D2A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213A8E"/>
              </a:solidFill>
            </a:endParaRPr>
          </a:p>
        </p:txBody>
      </p:sp>
      <p:sp>
        <p:nvSpPr>
          <p:cNvPr id="12" name="Google Shape;12;p2"/>
          <p:cNvSpPr/>
          <p:nvPr/>
        </p:nvSpPr>
        <p:spPr>
          <a:xfrm>
            <a:off x="2683231" y="1098232"/>
            <a:ext cx="1442100" cy="1398300"/>
          </a:xfrm>
          <a:prstGeom prst="rect">
            <a:avLst/>
          </a:prstGeom>
          <a:noFill/>
          <a:ln cap="flat" cmpd="sng" w="38100">
            <a:solidFill>
              <a:srgbClr val="78D2A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213A8E"/>
              </a:solidFill>
            </a:endParaRPr>
          </a:p>
        </p:txBody>
      </p:sp>
      <p:sp>
        <p:nvSpPr>
          <p:cNvPr id="13" name="Google Shape;13;p2"/>
          <p:cNvSpPr/>
          <p:nvPr/>
        </p:nvSpPr>
        <p:spPr>
          <a:xfrm>
            <a:off x="4258262" y="1098232"/>
            <a:ext cx="1442100" cy="1398300"/>
          </a:xfrm>
          <a:prstGeom prst="rect">
            <a:avLst/>
          </a:prstGeom>
          <a:noFill/>
          <a:ln cap="flat" cmpd="sng" w="38100">
            <a:solidFill>
              <a:srgbClr val="78D2A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" name="Google Shape;14;p2"/>
          <p:cNvSpPr/>
          <p:nvPr/>
        </p:nvSpPr>
        <p:spPr>
          <a:xfrm>
            <a:off x="5833293" y="1098232"/>
            <a:ext cx="1442100" cy="1398300"/>
          </a:xfrm>
          <a:prstGeom prst="rect">
            <a:avLst/>
          </a:prstGeom>
          <a:noFill/>
          <a:ln cap="flat" cmpd="sng" w="38100">
            <a:solidFill>
              <a:srgbClr val="78D2A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" name="Google Shape;15;p2"/>
          <p:cNvSpPr txBox="1"/>
          <p:nvPr/>
        </p:nvSpPr>
        <p:spPr>
          <a:xfrm>
            <a:off x="3055825" y="2123000"/>
            <a:ext cx="696900" cy="33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1000">
                <a:solidFill>
                  <a:srgbClr val="213A8E"/>
                </a:solidFill>
              </a:rPr>
              <a:t>Collectif</a:t>
            </a:r>
            <a:endParaRPr b="1" sz="1000">
              <a:solidFill>
                <a:srgbClr val="213A8E"/>
              </a:solidFill>
            </a:endParaRPr>
          </a:p>
        </p:txBody>
      </p:sp>
      <p:pic>
        <p:nvPicPr>
          <p:cNvPr id="16" name="Google Shape;16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2742675" y="1098212"/>
            <a:ext cx="1089225" cy="10892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7" name="Google Shape;17;p2"/>
          <p:cNvGrpSpPr/>
          <p:nvPr/>
        </p:nvGrpSpPr>
        <p:grpSpPr>
          <a:xfrm>
            <a:off x="4589789" y="1228274"/>
            <a:ext cx="820008" cy="878061"/>
            <a:chOff x="1674750" y="3254050"/>
            <a:chExt cx="294575" cy="295375"/>
          </a:xfrm>
        </p:grpSpPr>
        <p:sp>
          <p:nvSpPr>
            <p:cNvPr id="18" name="Google Shape;18;p2"/>
            <p:cNvSpPr/>
            <p:nvPr/>
          </p:nvSpPr>
          <p:spPr>
            <a:xfrm>
              <a:off x="1691275" y="3351700"/>
              <a:ext cx="278050" cy="197725"/>
            </a:xfrm>
            <a:custGeom>
              <a:rect b="b" l="l" r="r" t="t"/>
              <a:pathLst>
                <a:path extrusionOk="0" h="7909" w="11122">
                  <a:moveTo>
                    <a:pt x="10535" y="0"/>
                  </a:moveTo>
                  <a:cubicBezTo>
                    <a:pt x="10489" y="0"/>
                    <a:pt x="10442" y="10"/>
                    <a:pt x="10397" y="33"/>
                  </a:cubicBezTo>
                  <a:cubicBezTo>
                    <a:pt x="10208" y="64"/>
                    <a:pt x="10114" y="253"/>
                    <a:pt x="10177" y="474"/>
                  </a:cubicBezTo>
                  <a:cubicBezTo>
                    <a:pt x="10334" y="978"/>
                    <a:pt x="10429" y="1482"/>
                    <a:pt x="10429" y="1986"/>
                  </a:cubicBezTo>
                  <a:cubicBezTo>
                    <a:pt x="10429" y="4885"/>
                    <a:pt x="8066" y="7247"/>
                    <a:pt x="5199" y="7247"/>
                  </a:cubicBezTo>
                  <a:cubicBezTo>
                    <a:pt x="3561" y="7247"/>
                    <a:pt x="2017" y="6397"/>
                    <a:pt x="1072" y="5137"/>
                  </a:cubicBezTo>
                  <a:lnTo>
                    <a:pt x="1733" y="5137"/>
                  </a:lnTo>
                  <a:cubicBezTo>
                    <a:pt x="1922" y="5137"/>
                    <a:pt x="2080" y="4979"/>
                    <a:pt x="2080" y="4790"/>
                  </a:cubicBezTo>
                  <a:cubicBezTo>
                    <a:pt x="2080" y="4601"/>
                    <a:pt x="1922" y="4443"/>
                    <a:pt x="1733" y="4443"/>
                  </a:cubicBezTo>
                  <a:lnTo>
                    <a:pt x="347" y="4443"/>
                  </a:lnTo>
                  <a:cubicBezTo>
                    <a:pt x="158" y="4443"/>
                    <a:pt x="1" y="4601"/>
                    <a:pt x="1" y="4790"/>
                  </a:cubicBezTo>
                  <a:lnTo>
                    <a:pt x="1" y="6176"/>
                  </a:lnTo>
                  <a:cubicBezTo>
                    <a:pt x="1" y="6365"/>
                    <a:pt x="158" y="6523"/>
                    <a:pt x="347" y="6523"/>
                  </a:cubicBezTo>
                  <a:cubicBezTo>
                    <a:pt x="536" y="6523"/>
                    <a:pt x="694" y="6365"/>
                    <a:pt x="694" y="6176"/>
                  </a:cubicBezTo>
                  <a:lnTo>
                    <a:pt x="694" y="5767"/>
                  </a:lnTo>
                  <a:cubicBezTo>
                    <a:pt x="1796" y="7090"/>
                    <a:pt x="3466" y="7909"/>
                    <a:pt x="5199" y="7909"/>
                  </a:cubicBezTo>
                  <a:cubicBezTo>
                    <a:pt x="8412" y="7909"/>
                    <a:pt x="11122" y="5231"/>
                    <a:pt x="11122" y="1986"/>
                  </a:cubicBezTo>
                  <a:cubicBezTo>
                    <a:pt x="11122" y="1419"/>
                    <a:pt x="10996" y="820"/>
                    <a:pt x="10838" y="222"/>
                  </a:cubicBezTo>
                  <a:cubicBezTo>
                    <a:pt x="10814" y="102"/>
                    <a:pt x="10681" y="0"/>
                    <a:pt x="10535" y="0"/>
                  </a:cubicBezTo>
                  <a:close/>
                </a:path>
              </a:pathLst>
            </a:custGeom>
            <a:solidFill>
              <a:srgbClr val="213A8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1674750" y="3254050"/>
              <a:ext cx="277250" cy="197900"/>
            </a:xfrm>
            <a:custGeom>
              <a:rect b="b" l="l" r="r" t="t"/>
              <a:pathLst>
                <a:path extrusionOk="0" h="7916" w="11090">
                  <a:moveTo>
                    <a:pt x="5891" y="1"/>
                  </a:moveTo>
                  <a:cubicBezTo>
                    <a:pt x="2678" y="1"/>
                    <a:pt x="0" y="2679"/>
                    <a:pt x="0" y="5892"/>
                  </a:cubicBezTo>
                  <a:cubicBezTo>
                    <a:pt x="0" y="6491"/>
                    <a:pt x="126" y="7089"/>
                    <a:pt x="284" y="7656"/>
                  </a:cubicBezTo>
                  <a:cubicBezTo>
                    <a:pt x="310" y="7842"/>
                    <a:pt x="448" y="7916"/>
                    <a:pt x="604" y="7916"/>
                  </a:cubicBezTo>
                  <a:cubicBezTo>
                    <a:pt x="633" y="7916"/>
                    <a:pt x="663" y="7913"/>
                    <a:pt x="693" y="7908"/>
                  </a:cubicBezTo>
                  <a:cubicBezTo>
                    <a:pt x="882" y="7877"/>
                    <a:pt x="977" y="7656"/>
                    <a:pt x="945" y="7467"/>
                  </a:cubicBezTo>
                  <a:cubicBezTo>
                    <a:pt x="788" y="6963"/>
                    <a:pt x="662" y="6459"/>
                    <a:pt x="662" y="5892"/>
                  </a:cubicBezTo>
                  <a:cubicBezTo>
                    <a:pt x="662" y="3025"/>
                    <a:pt x="3025" y="662"/>
                    <a:pt x="5891" y="662"/>
                  </a:cubicBezTo>
                  <a:cubicBezTo>
                    <a:pt x="7561" y="662"/>
                    <a:pt x="9105" y="1481"/>
                    <a:pt x="10050" y="2742"/>
                  </a:cubicBezTo>
                  <a:lnTo>
                    <a:pt x="9357" y="2742"/>
                  </a:lnTo>
                  <a:cubicBezTo>
                    <a:pt x="9168" y="2742"/>
                    <a:pt x="9010" y="2899"/>
                    <a:pt x="9010" y="3088"/>
                  </a:cubicBezTo>
                  <a:cubicBezTo>
                    <a:pt x="9010" y="3309"/>
                    <a:pt x="9168" y="3466"/>
                    <a:pt x="9357" y="3466"/>
                  </a:cubicBezTo>
                  <a:lnTo>
                    <a:pt x="10743" y="3466"/>
                  </a:lnTo>
                  <a:cubicBezTo>
                    <a:pt x="10932" y="3466"/>
                    <a:pt x="11090" y="3309"/>
                    <a:pt x="11090" y="3088"/>
                  </a:cubicBezTo>
                  <a:lnTo>
                    <a:pt x="11090" y="1733"/>
                  </a:lnTo>
                  <a:cubicBezTo>
                    <a:pt x="11090" y="1513"/>
                    <a:pt x="10932" y="1355"/>
                    <a:pt x="10743" y="1355"/>
                  </a:cubicBezTo>
                  <a:cubicBezTo>
                    <a:pt x="10554" y="1355"/>
                    <a:pt x="10397" y="1513"/>
                    <a:pt x="10397" y="1733"/>
                  </a:cubicBezTo>
                  <a:lnTo>
                    <a:pt x="10397" y="2111"/>
                  </a:lnTo>
                  <a:cubicBezTo>
                    <a:pt x="9294" y="820"/>
                    <a:pt x="7624" y="1"/>
                    <a:pt x="5891" y="1"/>
                  </a:cubicBezTo>
                  <a:close/>
                </a:path>
              </a:pathLst>
            </a:custGeom>
            <a:solidFill>
              <a:srgbClr val="213A8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1727500" y="3306825"/>
              <a:ext cx="189075" cy="189050"/>
            </a:xfrm>
            <a:custGeom>
              <a:rect b="b" l="l" r="r" t="t"/>
              <a:pathLst>
                <a:path extrusionOk="0" h="7562" w="7563">
                  <a:moveTo>
                    <a:pt x="3750" y="2048"/>
                  </a:moveTo>
                  <a:cubicBezTo>
                    <a:pt x="3939" y="2048"/>
                    <a:pt x="4097" y="2206"/>
                    <a:pt x="4097" y="2426"/>
                  </a:cubicBezTo>
                  <a:lnTo>
                    <a:pt x="4097" y="3435"/>
                  </a:lnTo>
                  <a:lnTo>
                    <a:pt x="4475" y="3435"/>
                  </a:lnTo>
                  <a:cubicBezTo>
                    <a:pt x="4664" y="3435"/>
                    <a:pt x="4821" y="3592"/>
                    <a:pt x="4821" y="3781"/>
                  </a:cubicBezTo>
                  <a:cubicBezTo>
                    <a:pt x="4821" y="4002"/>
                    <a:pt x="4664" y="4159"/>
                    <a:pt x="4475" y="4159"/>
                  </a:cubicBezTo>
                  <a:lnTo>
                    <a:pt x="3750" y="4159"/>
                  </a:lnTo>
                  <a:cubicBezTo>
                    <a:pt x="3561" y="4159"/>
                    <a:pt x="3403" y="4002"/>
                    <a:pt x="3403" y="3781"/>
                  </a:cubicBezTo>
                  <a:lnTo>
                    <a:pt x="3403" y="2426"/>
                  </a:lnTo>
                  <a:cubicBezTo>
                    <a:pt x="3403" y="2206"/>
                    <a:pt x="3561" y="2048"/>
                    <a:pt x="3750" y="2048"/>
                  </a:cubicBezTo>
                  <a:close/>
                  <a:moveTo>
                    <a:pt x="3435" y="0"/>
                  </a:moveTo>
                  <a:cubicBezTo>
                    <a:pt x="2647" y="95"/>
                    <a:pt x="1923" y="410"/>
                    <a:pt x="1356" y="883"/>
                  </a:cubicBezTo>
                  <a:lnTo>
                    <a:pt x="2049" y="1576"/>
                  </a:lnTo>
                  <a:cubicBezTo>
                    <a:pt x="2175" y="1702"/>
                    <a:pt x="2175" y="1954"/>
                    <a:pt x="2049" y="2048"/>
                  </a:cubicBezTo>
                  <a:cubicBezTo>
                    <a:pt x="1986" y="2111"/>
                    <a:pt x="1899" y="2143"/>
                    <a:pt x="1812" y="2143"/>
                  </a:cubicBezTo>
                  <a:cubicBezTo>
                    <a:pt x="1726" y="2143"/>
                    <a:pt x="1639" y="2111"/>
                    <a:pt x="1576" y="2048"/>
                  </a:cubicBezTo>
                  <a:lnTo>
                    <a:pt x="883" y="1355"/>
                  </a:lnTo>
                  <a:cubicBezTo>
                    <a:pt x="410" y="1922"/>
                    <a:pt x="95" y="2647"/>
                    <a:pt x="1" y="3435"/>
                  </a:cubicBezTo>
                  <a:lnTo>
                    <a:pt x="1041" y="3435"/>
                  </a:lnTo>
                  <a:cubicBezTo>
                    <a:pt x="1230" y="3435"/>
                    <a:pt x="1387" y="3592"/>
                    <a:pt x="1387" y="3781"/>
                  </a:cubicBezTo>
                  <a:cubicBezTo>
                    <a:pt x="1387" y="3970"/>
                    <a:pt x="1230" y="4128"/>
                    <a:pt x="1041" y="4128"/>
                  </a:cubicBezTo>
                  <a:lnTo>
                    <a:pt x="1" y="4128"/>
                  </a:lnTo>
                  <a:cubicBezTo>
                    <a:pt x="95" y="4915"/>
                    <a:pt x="410" y="5640"/>
                    <a:pt x="883" y="6238"/>
                  </a:cubicBezTo>
                  <a:lnTo>
                    <a:pt x="1576" y="5514"/>
                  </a:lnTo>
                  <a:cubicBezTo>
                    <a:pt x="1639" y="5451"/>
                    <a:pt x="1734" y="5419"/>
                    <a:pt x="1824" y="5419"/>
                  </a:cubicBezTo>
                  <a:cubicBezTo>
                    <a:pt x="1915" y="5419"/>
                    <a:pt x="2001" y="5451"/>
                    <a:pt x="2049" y="5514"/>
                  </a:cubicBezTo>
                  <a:cubicBezTo>
                    <a:pt x="2175" y="5640"/>
                    <a:pt x="2175" y="5860"/>
                    <a:pt x="2049" y="5986"/>
                  </a:cubicBezTo>
                  <a:lnTo>
                    <a:pt x="1356" y="6711"/>
                  </a:lnTo>
                  <a:cubicBezTo>
                    <a:pt x="1923" y="7184"/>
                    <a:pt x="2647" y="7499"/>
                    <a:pt x="3435" y="7562"/>
                  </a:cubicBezTo>
                  <a:lnTo>
                    <a:pt x="3435" y="6553"/>
                  </a:lnTo>
                  <a:cubicBezTo>
                    <a:pt x="3435" y="6333"/>
                    <a:pt x="3592" y="6175"/>
                    <a:pt x="3781" y="6175"/>
                  </a:cubicBezTo>
                  <a:cubicBezTo>
                    <a:pt x="4002" y="6175"/>
                    <a:pt x="4160" y="6333"/>
                    <a:pt x="4160" y="6553"/>
                  </a:cubicBezTo>
                  <a:lnTo>
                    <a:pt x="4160" y="7562"/>
                  </a:lnTo>
                  <a:cubicBezTo>
                    <a:pt x="4947" y="7499"/>
                    <a:pt x="5640" y="7184"/>
                    <a:pt x="6239" y="6711"/>
                  </a:cubicBezTo>
                  <a:lnTo>
                    <a:pt x="5514" y="5986"/>
                  </a:lnTo>
                  <a:cubicBezTo>
                    <a:pt x="5420" y="5860"/>
                    <a:pt x="5420" y="5640"/>
                    <a:pt x="5514" y="5514"/>
                  </a:cubicBezTo>
                  <a:cubicBezTo>
                    <a:pt x="5577" y="5451"/>
                    <a:pt x="5672" y="5419"/>
                    <a:pt x="5762" y="5419"/>
                  </a:cubicBezTo>
                  <a:cubicBezTo>
                    <a:pt x="5853" y="5419"/>
                    <a:pt x="5940" y="5451"/>
                    <a:pt x="5987" y="5514"/>
                  </a:cubicBezTo>
                  <a:lnTo>
                    <a:pt x="6711" y="6238"/>
                  </a:lnTo>
                  <a:cubicBezTo>
                    <a:pt x="7184" y="5640"/>
                    <a:pt x="7499" y="4915"/>
                    <a:pt x="7562" y="4128"/>
                  </a:cubicBezTo>
                  <a:lnTo>
                    <a:pt x="6554" y="4128"/>
                  </a:lnTo>
                  <a:cubicBezTo>
                    <a:pt x="6365" y="4128"/>
                    <a:pt x="6207" y="3970"/>
                    <a:pt x="6207" y="3781"/>
                  </a:cubicBezTo>
                  <a:cubicBezTo>
                    <a:pt x="6207" y="3592"/>
                    <a:pt x="6365" y="3435"/>
                    <a:pt x="6554" y="3435"/>
                  </a:cubicBezTo>
                  <a:lnTo>
                    <a:pt x="7562" y="3435"/>
                  </a:lnTo>
                  <a:cubicBezTo>
                    <a:pt x="7499" y="2647"/>
                    <a:pt x="7184" y="1922"/>
                    <a:pt x="6711" y="1355"/>
                  </a:cubicBezTo>
                  <a:lnTo>
                    <a:pt x="5987" y="2048"/>
                  </a:lnTo>
                  <a:cubicBezTo>
                    <a:pt x="5940" y="2111"/>
                    <a:pt x="5853" y="2143"/>
                    <a:pt x="5762" y="2143"/>
                  </a:cubicBezTo>
                  <a:cubicBezTo>
                    <a:pt x="5672" y="2143"/>
                    <a:pt x="5577" y="2111"/>
                    <a:pt x="5514" y="2048"/>
                  </a:cubicBezTo>
                  <a:cubicBezTo>
                    <a:pt x="5420" y="1922"/>
                    <a:pt x="5420" y="1702"/>
                    <a:pt x="5514" y="1576"/>
                  </a:cubicBezTo>
                  <a:lnTo>
                    <a:pt x="6239" y="883"/>
                  </a:lnTo>
                  <a:cubicBezTo>
                    <a:pt x="5640" y="410"/>
                    <a:pt x="4947" y="95"/>
                    <a:pt x="4160" y="0"/>
                  </a:cubicBezTo>
                  <a:lnTo>
                    <a:pt x="4160" y="1040"/>
                  </a:lnTo>
                  <a:cubicBezTo>
                    <a:pt x="4160" y="1229"/>
                    <a:pt x="4002" y="1387"/>
                    <a:pt x="3781" y="1387"/>
                  </a:cubicBezTo>
                  <a:cubicBezTo>
                    <a:pt x="3592" y="1387"/>
                    <a:pt x="3435" y="1229"/>
                    <a:pt x="3435" y="1040"/>
                  </a:cubicBezTo>
                  <a:lnTo>
                    <a:pt x="3435" y="0"/>
                  </a:lnTo>
                  <a:close/>
                </a:path>
              </a:pathLst>
            </a:custGeom>
            <a:solidFill>
              <a:srgbClr val="213A8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1" name="Google Shape;21;p2"/>
          <p:cNvSpPr txBox="1"/>
          <p:nvPr/>
        </p:nvSpPr>
        <p:spPr>
          <a:xfrm>
            <a:off x="4319675" y="2132513"/>
            <a:ext cx="1427400" cy="33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1000">
                <a:solidFill>
                  <a:srgbClr val="213A8E"/>
                </a:solidFill>
              </a:rPr>
              <a:t>1 heure maximum</a:t>
            </a:r>
            <a:endParaRPr b="1" sz="1000">
              <a:solidFill>
                <a:srgbClr val="213A8E"/>
              </a:solidFill>
            </a:endParaRPr>
          </a:p>
        </p:txBody>
      </p:sp>
      <p:sp>
        <p:nvSpPr>
          <p:cNvPr id="22" name="Google Shape;22;p2"/>
          <p:cNvSpPr/>
          <p:nvPr/>
        </p:nvSpPr>
        <p:spPr>
          <a:xfrm>
            <a:off x="6009728" y="1356943"/>
            <a:ext cx="368186" cy="287081"/>
          </a:xfrm>
          <a:custGeom>
            <a:rect b="b" l="l" r="r" t="t"/>
            <a:pathLst>
              <a:path extrusionOk="0" h="9925" w="12729">
                <a:moveTo>
                  <a:pt x="925" y="3644"/>
                </a:moveTo>
                <a:cubicBezTo>
                  <a:pt x="944" y="3644"/>
                  <a:pt x="963" y="3648"/>
                  <a:pt x="978" y="3655"/>
                </a:cubicBezTo>
                <a:lnTo>
                  <a:pt x="1608" y="3970"/>
                </a:lnTo>
                <a:lnTo>
                  <a:pt x="1608" y="5924"/>
                </a:lnTo>
                <a:lnTo>
                  <a:pt x="978" y="6239"/>
                </a:lnTo>
                <a:cubicBezTo>
                  <a:pt x="960" y="6256"/>
                  <a:pt x="937" y="6264"/>
                  <a:pt x="914" y="6264"/>
                </a:cubicBezTo>
                <a:cubicBezTo>
                  <a:pt x="854" y="6264"/>
                  <a:pt x="788" y="6212"/>
                  <a:pt x="788" y="6144"/>
                </a:cubicBezTo>
                <a:lnTo>
                  <a:pt x="788" y="3781"/>
                </a:lnTo>
                <a:cubicBezTo>
                  <a:pt x="788" y="3685"/>
                  <a:pt x="862" y="3644"/>
                  <a:pt x="925" y="3644"/>
                </a:cubicBezTo>
                <a:close/>
                <a:moveTo>
                  <a:pt x="4128" y="7184"/>
                </a:moveTo>
                <a:lnTo>
                  <a:pt x="6963" y="8035"/>
                </a:lnTo>
                <a:cubicBezTo>
                  <a:pt x="6648" y="8507"/>
                  <a:pt x="6176" y="8759"/>
                  <a:pt x="5640" y="8759"/>
                </a:cubicBezTo>
                <a:cubicBezTo>
                  <a:pt x="4821" y="8759"/>
                  <a:pt x="4097" y="8066"/>
                  <a:pt x="4128" y="7184"/>
                </a:cubicBezTo>
                <a:close/>
                <a:moveTo>
                  <a:pt x="11374" y="820"/>
                </a:moveTo>
                <a:cubicBezTo>
                  <a:pt x="11626" y="820"/>
                  <a:pt x="11815" y="1009"/>
                  <a:pt x="11815" y="1198"/>
                </a:cubicBezTo>
                <a:lnTo>
                  <a:pt x="11815" y="8665"/>
                </a:lnTo>
                <a:cubicBezTo>
                  <a:pt x="11815" y="8885"/>
                  <a:pt x="11626" y="9043"/>
                  <a:pt x="11374" y="9043"/>
                </a:cubicBezTo>
                <a:cubicBezTo>
                  <a:pt x="11154" y="9043"/>
                  <a:pt x="10996" y="8854"/>
                  <a:pt x="10996" y="8665"/>
                </a:cubicBezTo>
                <a:lnTo>
                  <a:pt x="10996" y="1198"/>
                </a:lnTo>
                <a:cubicBezTo>
                  <a:pt x="10996" y="977"/>
                  <a:pt x="11185" y="820"/>
                  <a:pt x="11374" y="820"/>
                </a:cubicBezTo>
                <a:close/>
                <a:moveTo>
                  <a:pt x="11437" y="1"/>
                </a:moveTo>
                <a:cubicBezTo>
                  <a:pt x="10870" y="1"/>
                  <a:pt x="10366" y="379"/>
                  <a:pt x="10240" y="883"/>
                </a:cubicBezTo>
                <a:lnTo>
                  <a:pt x="2080" y="3246"/>
                </a:lnTo>
                <a:lnTo>
                  <a:pt x="1387" y="2899"/>
                </a:lnTo>
                <a:cubicBezTo>
                  <a:pt x="1251" y="2831"/>
                  <a:pt x="1109" y="2800"/>
                  <a:pt x="970" y="2800"/>
                </a:cubicBezTo>
                <a:cubicBezTo>
                  <a:pt x="466" y="2800"/>
                  <a:pt x="1" y="3213"/>
                  <a:pt x="1" y="3781"/>
                </a:cubicBezTo>
                <a:lnTo>
                  <a:pt x="1" y="6144"/>
                </a:lnTo>
                <a:cubicBezTo>
                  <a:pt x="1" y="6687"/>
                  <a:pt x="465" y="7095"/>
                  <a:pt x="983" y="7095"/>
                </a:cubicBezTo>
                <a:cubicBezTo>
                  <a:pt x="1127" y="7095"/>
                  <a:pt x="1275" y="7063"/>
                  <a:pt x="1419" y="6995"/>
                </a:cubicBezTo>
                <a:lnTo>
                  <a:pt x="2143" y="6648"/>
                </a:lnTo>
                <a:lnTo>
                  <a:pt x="3340" y="6995"/>
                </a:lnTo>
                <a:cubicBezTo>
                  <a:pt x="3151" y="8444"/>
                  <a:pt x="4286" y="9641"/>
                  <a:pt x="5672" y="9641"/>
                </a:cubicBezTo>
                <a:cubicBezTo>
                  <a:pt x="6585" y="9641"/>
                  <a:pt x="7405" y="9074"/>
                  <a:pt x="7814" y="8287"/>
                </a:cubicBezTo>
                <a:lnTo>
                  <a:pt x="10271" y="9011"/>
                </a:lnTo>
                <a:cubicBezTo>
                  <a:pt x="10429" y="9515"/>
                  <a:pt x="10902" y="9925"/>
                  <a:pt x="11469" y="9925"/>
                </a:cubicBezTo>
                <a:cubicBezTo>
                  <a:pt x="12130" y="9925"/>
                  <a:pt x="12729" y="9358"/>
                  <a:pt x="12729" y="8696"/>
                </a:cubicBezTo>
                <a:lnTo>
                  <a:pt x="12729" y="1261"/>
                </a:lnTo>
                <a:cubicBezTo>
                  <a:pt x="12634" y="536"/>
                  <a:pt x="12099" y="1"/>
                  <a:pt x="11437" y="1"/>
                </a:cubicBezTo>
                <a:close/>
              </a:path>
            </a:pathLst>
          </a:custGeom>
          <a:solidFill>
            <a:srgbClr val="213A8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3" name="Google Shape;23;p2"/>
          <p:cNvGrpSpPr/>
          <p:nvPr/>
        </p:nvGrpSpPr>
        <p:grpSpPr>
          <a:xfrm>
            <a:off x="6009737" y="1858532"/>
            <a:ext cx="340573" cy="339271"/>
            <a:chOff x="2085450" y="842250"/>
            <a:chExt cx="483700" cy="481850"/>
          </a:xfrm>
        </p:grpSpPr>
        <p:sp>
          <p:nvSpPr>
            <p:cNvPr id="24" name="Google Shape;24;p2"/>
            <p:cNvSpPr/>
            <p:nvPr/>
          </p:nvSpPr>
          <p:spPr>
            <a:xfrm>
              <a:off x="2085525" y="926925"/>
              <a:ext cx="483625" cy="397175"/>
            </a:xfrm>
            <a:custGeom>
              <a:rect b="b" l="l" r="r" t="t"/>
              <a:pathLst>
                <a:path extrusionOk="0" h="15887" w="19345">
                  <a:moveTo>
                    <a:pt x="1693" y="1"/>
                  </a:moveTo>
                  <a:cubicBezTo>
                    <a:pt x="756" y="1"/>
                    <a:pt x="0" y="760"/>
                    <a:pt x="0" y="1696"/>
                  </a:cubicBezTo>
                  <a:cubicBezTo>
                    <a:pt x="0" y="2630"/>
                    <a:pt x="756" y="3389"/>
                    <a:pt x="1693" y="3389"/>
                  </a:cubicBezTo>
                  <a:lnTo>
                    <a:pt x="3990" y="3389"/>
                  </a:lnTo>
                  <a:cubicBezTo>
                    <a:pt x="4924" y="3389"/>
                    <a:pt x="5683" y="4147"/>
                    <a:pt x="5683" y="5084"/>
                  </a:cubicBezTo>
                  <a:lnTo>
                    <a:pt x="5683" y="8547"/>
                  </a:lnTo>
                  <a:cubicBezTo>
                    <a:pt x="5683" y="11347"/>
                    <a:pt x="7962" y="13627"/>
                    <a:pt x="10766" y="13627"/>
                  </a:cubicBezTo>
                  <a:lnTo>
                    <a:pt x="13626" y="13627"/>
                  </a:lnTo>
                  <a:lnTo>
                    <a:pt x="13626" y="15322"/>
                  </a:lnTo>
                  <a:cubicBezTo>
                    <a:pt x="13626" y="15656"/>
                    <a:pt x="13901" y="15887"/>
                    <a:pt x="14194" y="15887"/>
                  </a:cubicBezTo>
                  <a:cubicBezTo>
                    <a:pt x="14308" y="15887"/>
                    <a:pt x="14425" y="15852"/>
                    <a:pt x="14530" y="15774"/>
                  </a:cubicBezTo>
                  <a:lnTo>
                    <a:pt x="19046" y="12386"/>
                  </a:lnTo>
                  <a:cubicBezTo>
                    <a:pt x="19345" y="12160"/>
                    <a:pt x="19345" y="11706"/>
                    <a:pt x="19046" y="11483"/>
                  </a:cubicBezTo>
                  <a:lnTo>
                    <a:pt x="14530" y="8095"/>
                  </a:lnTo>
                  <a:cubicBezTo>
                    <a:pt x="14424" y="8016"/>
                    <a:pt x="14307" y="7981"/>
                    <a:pt x="14192" y="7981"/>
                  </a:cubicBezTo>
                  <a:cubicBezTo>
                    <a:pt x="13899" y="7981"/>
                    <a:pt x="13626" y="8212"/>
                    <a:pt x="13626" y="8547"/>
                  </a:cubicBezTo>
                  <a:lnTo>
                    <a:pt x="13626" y="10239"/>
                  </a:lnTo>
                  <a:lnTo>
                    <a:pt x="10766" y="10239"/>
                  </a:lnTo>
                  <a:cubicBezTo>
                    <a:pt x="9829" y="10239"/>
                    <a:pt x="9070" y="9480"/>
                    <a:pt x="9070" y="8547"/>
                  </a:cubicBezTo>
                  <a:lnTo>
                    <a:pt x="9070" y="5084"/>
                  </a:lnTo>
                  <a:cubicBezTo>
                    <a:pt x="9070" y="2280"/>
                    <a:pt x="6791" y="1"/>
                    <a:pt x="3990" y="1"/>
                  </a:cubicBezTo>
                  <a:close/>
                </a:path>
              </a:pathLst>
            </a:custGeom>
            <a:solidFill>
              <a:srgbClr val="213A8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2085450" y="1151875"/>
              <a:ext cx="143650" cy="87575"/>
            </a:xfrm>
            <a:custGeom>
              <a:rect b="b" l="l" r="r" t="t"/>
              <a:pathLst>
                <a:path extrusionOk="0" h="3503" w="5746">
                  <a:moveTo>
                    <a:pt x="4577" y="1"/>
                  </a:moveTo>
                  <a:cubicBezTo>
                    <a:pt x="4391" y="73"/>
                    <a:pt x="4192" y="112"/>
                    <a:pt x="3990" y="115"/>
                  </a:cubicBezTo>
                  <a:lnTo>
                    <a:pt x="1693" y="115"/>
                  </a:lnTo>
                  <a:cubicBezTo>
                    <a:pt x="759" y="115"/>
                    <a:pt x="0" y="871"/>
                    <a:pt x="0" y="1807"/>
                  </a:cubicBezTo>
                  <a:cubicBezTo>
                    <a:pt x="0" y="2744"/>
                    <a:pt x="759" y="3503"/>
                    <a:pt x="1693" y="3503"/>
                  </a:cubicBezTo>
                  <a:lnTo>
                    <a:pt x="1696" y="3500"/>
                  </a:lnTo>
                  <a:lnTo>
                    <a:pt x="3993" y="3500"/>
                  </a:lnTo>
                  <a:cubicBezTo>
                    <a:pt x="4589" y="3500"/>
                    <a:pt x="5183" y="3391"/>
                    <a:pt x="5746" y="3186"/>
                  </a:cubicBezTo>
                  <a:cubicBezTo>
                    <a:pt x="5065" y="2253"/>
                    <a:pt x="4662" y="1151"/>
                    <a:pt x="4577" y="1"/>
                  </a:cubicBezTo>
                  <a:close/>
                </a:path>
              </a:pathLst>
            </a:custGeom>
            <a:solidFill>
              <a:srgbClr val="213A8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26" name="Google Shape;26;p2"/>
            <p:cNvSpPr/>
            <p:nvPr/>
          </p:nvSpPr>
          <p:spPr>
            <a:xfrm>
              <a:off x="2274775" y="842250"/>
              <a:ext cx="294375" cy="197650"/>
            </a:xfrm>
            <a:custGeom>
              <a:rect b="b" l="l" r="r" t="t"/>
              <a:pathLst>
                <a:path extrusionOk="0" h="7906" w="11775">
                  <a:moveTo>
                    <a:pt x="6622" y="0"/>
                  </a:moveTo>
                  <a:cubicBezTo>
                    <a:pt x="6329" y="0"/>
                    <a:pt x="6056" y="231"/>
                    <a:pt x="6056" y="566"/>
                  </a:cubicBezTo>
                  <a:lnTo>
                    <a:pt x="6056" y="2259"/>
                  </a:lnTo>
                  <a:lnTo>
                    <a:pt x="3196" y="2259"/>
                  </a:lnTo>
                  <a:cubicBezTo>
                    <a:pt x="2030" y="2265"/>
                    <a:pt x="904" y="2668"/>
                    <a:pt x="1" y="3406"/>
                  </a:cubicBezTo>
                  <a:cubicBezTo>
                    <a:pt x="940" y="4068"/>
                    <a:pt x="1675" y="4978"/>
                    <a:pt x="2130" y="6032"/>
                  </a:cubicBezTo>
                  <a:cubicBezTo>
                    <a:pt x="2431" y="5785"/>
                    <a:pt x="2804" y="5649"/>
                    <a:pt x="3196" y="5646"/>
                  </a:cubicBezTo>
                  <a:lnTo>
                    <a:pt x="6056" y="5646"/>
                  </a:lnTo>
                  <a:lnTo>
                    <a:pt x="6056" y="7342"/>
                  </a:lnTo>
                  <a:cubicBezTo>
                    <a:pt x="6056" y="7679"/>
                    <a:pt x="6334" y="7906"/>
                    <a:pt x="6625" y="7906"/>
                  </a:cubicBezTo>
                  <a:cubicBezTo>
                    <a:pt x="6740" y="7906"/>
                    <a:pt x="6857" y="7871"/>
                    <a:pt x="6960" y="7793"/>
                  </a:cubicBezTo>
                  <a:lnTo>
                    <a:pt x="11476" y="4406"/>
                  </a:lnTo>
                  <a:cubicBezTo>
                    <a:pt x="11775" y="4180"/>
                    <a:pt x="11775" y="3725"/>
                    <a:pt x="11476" y="3502"/>
                  </a:cubicBezTo>
                  <a:lnTo>
                    <a:pt x="6960" y="115"/>
                  </a:lnTo>
                  <a:cubicBezTo>
                    <a:pt x="6854" y="36"/>
                    <a:pt x="6737" y="0"/>
                    <a:pt x="6622" y="0"/>
                  </a:cubicBezTo>
                  <a:close/>
                </a:path>
              </a:pathLst>
            </a:custGeom>
            <a:solidFill>
              <a:srgbClr val="213A8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FFFFFF"/>
                </a:solidFill>
              </a:endParaRPr>
            </a:p>
          </p:txBody>
        </p:sp>
      </p:grpSp>
      <p:sp>
        <p:nvSpPr>
          <p:cNvPr id="27" name="Google Shape;27;p2"/>
          <p:cNvSpPr txBox="1"/>
          <p:nvPr/>
        </p:nvSpPr>
        <p:spPr>
          <a:xfrm>
            <a:off x="6445950" y="1331575"/>
            <a:ext cx="748800" cy="33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800">
                <a:solidFill>
                  <a:srgbClr val="213A8E"/>
                </a:solidFill>
              </a:rPr>
              <a:t>S’exprimer</a:t>
            </a:r>
            <a:endParaRPr b="1" sz="800">
              <a:solidFill>
                <a:srgbClr val="213A8E"/>
              </a:solidFill>
            </a:endParaRPr>
          </a:p>
        </p:txBody>
      </p:sp>
      <p:sp>
        <p:nvSpPr>
          <p:cNvPr id="28" name="Google Shape;28;p2"/>
          <p:cNvSpPr txBox="1"/>
          <p:nvPr/>
        </p:nvSpPr>
        <p:spPr>
          <a:xfrm>
            <a:off x="6445950" y="1772255"/>
            <a:ext cx="748800" cy="51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800">
                <a:solidFill>
                  <a:srgbClr val="213A8E"/>
                </a:solidFill>
              </a:rPr>
              <a:t>Faire un choix</a:t>
            </a:r>
            <a:endParaRPr b="1" sz="800">
              <a:solidFill>
                <a:srgbClr val="213A8E"/>
              </a:solidFill>
            </a:endParaRPr>
          </a:p>
        </p:txBody>
      </p:sp>
      <p:sp>
        <p:nvSpPr>
          <p:cNvPr id="29" name="Google Shape;29;p2"/>
          <p:cNvSpPr txBox="1"/>
          <p:nvPr/>
        </p:nvSpPr>
        <p:spPr>
          <a:xfrm>
            <a:off x="3021020" y="1884600"/>
            <a:ext cx="748800" cy="28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">
                <a:solidFill>
                  <a:srgbClr val="213A8E"/>
                </a:solidFill>
              </a:rPr>
              <a:t>6 max</a:t>
            </a:r>
            <a:endParaRPr b="1">
              <a:solidFill>
                <a:srgbClr val="213A8E"/>
              </a:solidFill>
            </a:endParaRPr>
          </a:p>
        </p:txBody>
      </p:sp>
      <p:sp>
        <p:nvSpPr>
          <p:cNvPr id="30" name="Google Shape;30;p2"/>
          <p:cNvSpPr txBox="1"/>
          <p:nvPr/>
        </p:nvSpPr>
        <p:spPr>
          <a:xfrm>
            <a:off x="1084500" y="9703950"/>
            <a:ext cx="6081300" cy="66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1050">
                <a:solidFill>
                  <a:srgbClr val="444746"/>
                </a:solidFill>
                <a:latin typeface="Roboto"/>
                <a:ea typeface="Roboto"/>
                <a:cs typeface="Roboto"/>
                <a:sym typeface="Roboto"/>
              </a:rPr>
              <a:t>Contenus produits par Emmaüs Connect et la Croix Rouge française en 2024 dans le cadre d'un projet soutenu par l'ANCT et l'Agefiph</a:t>
            </a:r>
            <a:endParaRPr i="1" sz="1050">
              <a:solidFill>
                <a:srgbClr val="44474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fr" sz="1050">
                <a:solidFill>
                  <a:srgbClr val="444746"/>
                </a:solidFill>
                <a:latin typeface="Roboto"/>
                <a:ea typeface="Roboto"/>
                <a:cs typeface="Roboto"/>
                <a:sym typeface="Roboto"/>
              </a:rPr>
              <a:t>Licence CC BY-NC-SA 4.0. - https://creativecommons.org/licenses/by-nc-sa/4.0/</a:t>
            </a:r>
            <a:endParaRPr/>
          </a:p>
        </p:txBody>
      </p:sp>
      <p:sp>
        <p:nvSpPr>
          <p:cNvPr id="31" name="Google Shape;31;p2"/>
          <p:cNvSpPr/>
          <p:nvPr/>
        </p:nvSpPr>
        <p:spPr>
          <a:xfrm>
            <a:off x="0" y="0"/>
            <a:ext cx="766800" cy="10440000"/>
          </a:xfrm>
          <a:prstGeom prst="rect">
            <a:avLst/>
          </a:prstGeom>
          <a:solidFill>
            <a:srgbClr val="78D2A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age pair">
  <p:cSld name="BIG_NUMBER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1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sp>
        <p:nvSpPr>
          <p:cNvPr id="64" name="Google Shape;64;p11"/>
          <p:cNvSpPr/>
          <p:nvPr/>
        </p:nvSpPr>
        <p:spPr>
          <a:xfrm>
            <a:off x="6828200" y="0"/>
            <a:ext cx="766800" cy="10440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" name="Google Shape;65;p11"/>
          <p:cNvSpPr txBox="1"/>
          <p:nvPr/>
        </p:nvSpPr>
        <p:spPr>
          <a:xfrm>
            <a:off x="1143000" y="9669450"/>
            <a:ext cx="5317200" cy="66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fr" sz="1050">
                <a:solidFill>
                  <a:srgbClr val="444746"/>
                </a:solidFill>
                <a:latin typeface="Roboto"/>
                <a:ea typeface="Roboto"/>
                <a:cs typeface="Roboto"/>
                <a:sym typeface="Roboto"/>
              </a:rPr>
              <a:t>Contenus produits par Emmaüs Connect et la Croix Rouge française en 2024 dans le cadre d'un projet soutenu par l'ANCT et l'Agefiph</a:t>
            </a:r>
            <a:endParaRPr i="1" sz="1050">
              <a:solidFill>
                <a:srgbClr val="44474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fr" sz="1050">
                <a:solidFill>
                  <a:srgbClr val="444746"/>
                </a:solidFill>
                <a:latin typeface="Roboto"/>
                <a:ea typeface="Roboto"/>
                <a:cs typeface="Roboto"/>
                <a:sym typeface="Roboto"/>
              </a:rPr>
              <a:t>Licence CC BY-NC-SA 4.0. - https://creativecommons.org/licenses/by-nc-sa/4.0/</a:t>
            </a:r>
            <a:endParaRPr i="1" sz="1050">
              <a:solidFill>
                <a:srgbClr val="444746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age impair" type="blank">
  <p:cSld name="BLANK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2"/>
          <p:cNvSpPr txBox="1"/>
          <p:nvPr>
            <p:ph idx="12" type="sldNum"/>
          </p:nvPr>
        </p:nvSpPr>
        <p:spPr>
          <a:xfrm>
            <a:off x="5781808" y="9669450"/>
            <a:ext cx="1680000" cy="79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 sz="1400"/>
            </a:lvl1pPr>
            <a:lvl2pPr lvl="1">
              <a:buNone/>
              <a:defRPr sz="1400"/>
            </a:lvl2pPr>
            <a:lvl3pPr lvl="2">
              <a:buNone/>
              <a:defRPr sz="1400"/>
            </a:lvl3pPr>
            <a:lvl4pPr lvl="3">
              <a:buNone/>
              <a:defRPr sz="1400"/>
            </a:lvl4pPr>
            <a:lvl5pPr lvl="4">
              <a:buNone/>
              <a:defRPr sz="1400"/>
            </a:lvl5pPr>
            <a:lvl6pPr lvl="5">
              <a:buNone/>
              <a:defRPr sz="1400"/>
            </a:lvl6pPr>
            <a:lvl7pPr lvl="6">
              <a:buNone/>
              <a:defRPr sz="1400"/>
            </a:lvl7pPr>
            <a:lvl8pPr lvl="7">
              <a:buNone/>
              <a:defRPr sz="1400"/>
            </a:lvl8pPr>
            <a:lvl9pPr lvl="8">
              <a:buNone/>
              <a:defRPr sz="1400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page </a:t>
            </a:r>
            <a:fld id="{00000000-1234-1234-1234-123412341234}" type="slidenum">
              <a:rPr lang="fr"/>
              <a:t>‹#›</a:t>
            </a:fld>
            <a:r>
              <a:rPr lang="fr"/>
              <a:t> sur 2</a:t>
            </a:r>
            <a:endParaRPr/>
          </a:p>
        </p:txBody>
      </p:sp>
      <p:sp>
        <p:nvSpPr>
          <p:cNvPr id="68" name="Google Shape;68;p12"/>
          <p:cNvSpPr txBox="1"/>
          <p:nvPr/>
        </p:nvSpPr>
        <p:spPr>
          <a:xfrm>
            <a:off x="838200" y="9669450"/>
            <a:ext cx="5317200" cy="66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fr" sz="1050">
                <a:solidFill>
                  <a:srgbClr val="444746"/>
                </a:solidFill>
                <a:latin typeface="Roboto"/>
                <a:ea typeface="Roboto"/>
                <a:cs typeface="Roboto"/>
                <a:sym typeface="Roboto"/>
              </a:rPr>
              <a:t>Contenus produits par Emmaüs Connect et la Croix Rouge française en 2024 dans le cadre d'un projet soutenu par l'ANCT et l'Agefiph</a:t>
            </a:r>
            <a:endParaRPr i="1" sz="1050">
              <a:solidFill>
                <a:srgbClr val="44474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fr" sz="1050">
                <a:solidFill>
                  <a:srgbClr val="444746"/>
                </a:solidFill>
                <a:latin typeface="Roboto"/>
                <a:ea typeface="Roboto"/>
                <a:cs typeface="Roboto"/>
                <a:sym typeface="Roboto"/>
              </a:rPr>
              <a:t>Licence CC BY-NC-SA 4.0. - https://creativecommons.org/licenses/by-nc-sa/4.0/</a:t>
            </a:r>
            <a:endParaRPr i="1" sz="1050">
              <a:solidFill>
                <a:srgbClr val="444746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9" name="Google Shape;69;p12"/>
          <p:cNvSpPr/>
          <p:nvPr/>
        </p:nvSpPr>
        <p:spPr>
          <a:xfrm>
            <a:off x="0" y="0"/>
            <a:ext cx="766800" cy="10440000"/>
          </a:xfrm>
          <a:prstGeom prst="rect">
            <a:avLst/>
          </a:prstGeom>
          <a:solidFill>
            <a:srgbClr val="213A8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3"/>
          <p:cNvSpPr txBox="1"/>
          <p:nvPr>
            <p:ph type="title"/>
          </p:nvPr>
        </p:nvSpPr>
        <p:spPr>
          <a:xfrm>
            <a:off x="257705" y="4365680"/>
            <a:ext cx="7044600" cy="1708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34" name="Google Shape;34;p3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4"/>
          <p:cNvSpPr txBox="1"/>
          <p:nvPr>
            <p:ph type="title"/>
          </p:nvPr>
        </p:nvSpPr>
        <p:spPr>
          <a:xfrm>
            <a:off x="257705" y="903288"/>
            <a:ext cx="7044600" cy="116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7" name="Google Shape;37;p4"/>
          <p:cNvSpPr txBox="1"/>
          <p:nvPr>
            <p:ph idx="1" type="body"/>
          </p:nvPr>
        </p:nvSpPr>
        <p:spPr>
          <a:xfrm>
            <a:off x="257705" y="2339232"/>
            <a:ext cx="7044600" cy="6934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8" name="Google Shape;38;p4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5"/>
          <p:cNvSpPr txBox="1"/>
          <p:nvPr>
            <p:ph type="title"/>
          </p:nvPr>
        </p:nvSpPr>
        <p:spPr>
          <a:xfrm>
            <a:off x="257705" y="903288"/>
            <a:ext cx="7044600" cy="116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1" name="Google Shape;41;p5"/>
          <p:cNvSpPr txBox="1"/>
          <p:nvPr>
            <p:ph idx="1" type="body"/>
          </p:nvPr>
        </p:nvSpPr>
        <p:spPr>
          <a:xfrm>
            <a:off x="257705" y="2339232"/>
            <a:ext cx="3306900" cy="6934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2" name="Google Shape;42;p5"/>
          <p:cNvSpPr txBox="1"/>
          <p:nvPr>
            <p:ph idx="2" type="body"/>
          </p:nvPr>
        </p:nvSpPr>
        <p:spPr>
          <a:xfrm>
            <a:off x="3995291" y="2339232"/>
            <a:ext cx="3306900" cy="6934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3" name="Google Shape;43;p5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6"/>
          <p:cNvSpPr txBox="1"/>
          <p:nvPr>
            <p:ph type="title"/>
          </p:nvPr>
        </p:nvSpPr>
        <p:spPr>
          <a:xfrm>
            <a:off x="257705" y="903288"/>
            <a:ext cx="7044600" cy="116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6" name="Google Shape;46;p6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7"/>
          <p:cNvSpPr txBox="1"/>
          <p:nvPr>
            <p:ph type="title"/>
          </p:nvPr>
        </p:nvSpPr>
        <p:spPr>
          <a:xfrm>
            <a:off x="257705" y="1127727"/>
            <a:ext cx="2321700" cy="1533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9" name="Google Shape;49;p7"/>
          <p:cNvSpPr txBox="1"/>
          <p:nvPr>
            <p:ph idx="1" type="body"/>
          </p:nvPr>
        </p:nvSpPr>
        <p:spPr>
          <a:xfrm>
            <a:off x="257705" y="2820535"/>
            <a:ext cx="2321700" cy="645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50" name="Google Shape;50;p7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8"/>
          <p:cNvSpPr txBox="1"/>
          <p:nvPr>
            <p:ph type="title"/>
          </p:nvPr>
        </p:nvSpPr>
        <p:spPr>
          <a:xfrm>
            <a:off x="405325" y="913690"/>
            <a:ext cx="5264700" cy="8303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/>
          <p:nvPr/>
        </p:nvSpPr>
        <p:spPr>
          <a:xfrm>
            <a:off x="3780000" y="-254"/>
            <a:ext cx="3780000" cy="10440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9"/>
          <p:cNvSpPr txBox="1"/>
          <p:nvPr>
            <p:ph type="title"/>
          </p:nvPr>
        </p:nvSpPr>
        <p:spPr>
          <a:xfrm>
            <a:off x="219508" y="2503032"/>
            <a:ext cx="3344400" cy="3008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57" name="Google Shape;57;p9"/>
          <p:cNvSpPr txBox="1"/>
          <p:nvPr>
            <p:ph idx="1" type="subTitle"/>
          </p:nvPr>
        </p:nvSpPr>
        <p:spPr>
          <a:xfrm>
            <a:off x="219508" y="5689531"/>
            <a:ext cx="3344400" cy="2506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8" name="Google Shape;58;p9"/>
          <p:cNvSpPr txBox="1"/>
          <p:nvPr>
            <p:ph idx="2" type="body"/>
          </p:nvPr>
        </p:nvSpPr>
        <p:spPr>
          <a:xfrm>
            <a:off x="4083839" y="1469689"/>
            <a:ext cx="3172200" cy="7500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0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57705" y="903288"/>
            <a:ext cx="7044600" cy="11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57705" y="2339232"/>
            <a:ext cx="7044600" cy="693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Relationship Id="rId3" Type="http://schemas.openxmlformats.org/officeDocument/2006/relationships/hyperlink" Target="http://le-pas-de-cote.net" TargetMode="External"/><Relationship Id="rId4" Type="http://schemas.openxmlformats.org/officeDocument/2006/relationships/hyperlink" Target="http://falc-able.com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3"/>
          <p:cNvSpPr txBox="1"/>
          <p:nvPr>
            <p:ph idx="12" type="sldNum"/>
          </p:nvPr>
        </p:nvSpPr>
        <p:spPr>
          <a:xfrm>
            <a:off x="5761495" y="9786525"/>
            <a:ext cx="1680000" cy="79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page </a:t>
            </a:r>
            <a:fld id="{00000000-1234-1234-1234-123412341234}" type="slidenum">
              <a:rPr lang="fr"/>
              <a:t>‹#›</a:t>
            </a:fld>
            <a:r>
              <a:rPr lang="fr"/>
              <a:t> sur 2</a:t>
            </a:r>
            <a:endParaRPr/>
          </a:p>
        </p:txBody>
      </p:sp>
      <p:sp>
        <p:nvSpPr>
          <p:cNvPr id="75" name="Google Shape;75;p13"/>
          <p:cNvSpPr txBox="1"/>
          <p:nvPr/>
        </p:nvSpPr>
        <p:spPr>
          <a:xfrm>
            <a:off x="1217785" y="1248600"/>
            <a:ext cx="5307300" cy="869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179999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b="1" lang="fr" sz="1350">
                <a:solidFill>
                  <a:srgbClr val="272350"/>
                </a:solidFill>
                <a:latin typeface="Fira Sans"/>
                <a:ea typeface="Fira Sans"/>
                <a:cs typeface="Fira Sans"/>
                <a:sym typeface="Fira Sans"/>
              </a:rPr>
              <a:t>Les données personnelles</a:t>
            </a:r>
            <a:endParaRPr b="1" sz="1350">
              <a:solidFill>
                <a:srgbClr val="272350"/>
              </a:solidFill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179999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fr" sz="1200">
                <a:latin typeface="Roboto"/>
                <a:ea typeface="Roboto"/>
                <a:cs typeface="Roboto"/>
                <a:sym typeface="Roboto"/>
              </a:rPr>
              <a:t>Mes données personnelles ce sont par exemple :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  <a:p>
            <a:pPr indent="-76200" lvl="0" marL="179999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ts val="1200"/>
              <a:buFont typeface="Roboto"/>
              <a:buChar char="●"/>
            </a:pPr>
            <a:r>
              <a:rPr lang="fr" sz="1200">
                <a:latin typeface="Roboto"/>
                <a:ea typeface="Roboto"/>
                <a:cs typeface="Roboto"/>
                <a:sym typeface="Roboto"/>
              </a:rPr>
              <a:t>Mon nom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  <a:p>
            <a:pPr indent="-76200" lvl="0" marL="179999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Font typeface="Roboto"/>
              <a:buChar char="●"/>
            </a:pPr>
            <a:r>
              <a:rPr lang="fr" sz="1200">
                <a:latin typeface="Roboto"/>
                <a:ea typeface="Roboto"/>
                <a:cs typeface="Roboto"/>
                <a:sym typeface="Roboto"/>
              </a:rPr>
              <a:t>Mon adresse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  <a:p>
            <a:pPr indent="-76200" lvl="0" marL="179999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Font typeface="Roboto"/>
              <a:buChar char="●"/>
            </a:pPr>
            <a:r>
              <a:rPr lang="fr" sz="1200">
                <a:latin typeface="Roboto"/>
                <a:ea typeface="Roboto"/>
                <a:cs typeface="Roboto"/>
                <a:sym typeface="Roboto"/>
              </a:rPr>
              <a:t>Mon numéro de compte bancaire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  <a:p>
            <a:pPr indent="0" lvl="0" marL="179999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fr" sz="1200">
                <a:latin typeface="Roboto"/>
                <a:ea typeface="Roboto"/>
                <a:cs typeface="Roboto"/>
                <a:sym typeface="Roboto"/>
              </a:rPr>
              <a:t>Mes données personnelles sont importantes. </a:t>
            </a:r>
            <a:br>
              <a:rPr lang="fr" sz="1200">
                <a:latin typeface="Roboto"/>
                <a:ea typeface="Roboto"/>
                <a:cs typeface="Roboto"/>
                <a:sym typeface="Roboto"/>
              </a:rPr>
            </a:br>
            <a:r>
              <a:rPr lang="fr" sz="1200">
                <a:latin typeface="Roboto"/>
                <a:ea typeface="Roboto"/>
                <a:cs typeface="Roboto"/>
                <a:sym typeface="Roboto"/>
              </a:rPr>
              <a:t>Elles m’appartiennent.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  <a:p>
            <a:pPr indent="0" lvl="0" marL="179999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fr" sz="1200">
                <a:latin typeface="Roboto"/>
                <a:ea typeface="Roboto"/>
                <a:cs typeface="Roboto"/>
                <a:sym typeface="Roboto"/>
              </a:rPr>
              <a:t>Mes données personnelles sont enregistrées sur internet quand :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  <a:p>
            <a:pPr indent="-76200" lvl="0" marL="179999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ts val="1200"/>
              <a:buFont typeface="Roboto"/>
              <a:buChar char="●"/>
            </a:pPr>
            <a:r>
              <a:rPr lang="fr" sz="1200">
                <a:latin typeface="Roboto"/>
                <a:ea typeface="Roboto"/>
                <a:cs typeface="Roboto"/>
                <a:sym typeface="Roboto"/>
              </a:rPr>
              <a:t>Je m’inscris sur un réseau social comme Instagram ou Tik-Tok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  <a:p>
            <a:pPr indent="-76200" lvl="0" marL="179999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Font typeface="Roboto"/>
              <a:buChar char="●"/>
            </a:pPr>
            <a:r>
              <a:rPr lang="fr" sz="1200">
                <a:latin typeface="Roboto"/>
                <a:ea typeface="Roboto"/>
                <a:cs typeface="Roboto"/>
                <a:sym typeface="Roboto"/>
              </a:rPr>
              <a:t>Je fais une recherche sur un moteur de recherche comme Google ou Qwant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  <a:p>
            <a:pPr indent="-76200" lvl="0" marL="179999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Font typeface="Roboto"/>
              <a:buChar char="●"/>
            </a:pPr>
            <a:r>
              <a:rPr lang="fr" sz="1200">
                <a:latin typeface="Roboto"/>
                <a:ea typeface="Roboto"/>
                <a:cs typeface="Roboto"/>
                <a:sym typeface="Roboto"/>
              </a:rPr>
              <a:t>Je partage une photo ou une vidéo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  <a:p>
            <a:pPr indent="-76200" lvl="0" marL="179999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Font typeface="Roboto"/>
              <a:buChar char="●"/>
            </a:pPr>
            <a:r>
              <a:rPr lang="fr" sz="1200">
                <a:latin typeface="Roboto"/>
                <a:ea typeface="Roboto"/>
                <a:cs typeface="Roboto"/>
                <a:sym typeface="Roboto"/>
              </a:rPr>
              <a:t>J’achète des objets ou des vêtements 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  <a:p>
            <a:pPr indent="-76200" lvl="0" marL="179999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Font typeface="Roboto"/>
              <a:buChar char="●"/>
            </a:pPr>
            <a:r>
              <a:rPr lang="fr" sz="1200">
                <a:latin typeface="Roboto"/>
                <a:ea typeface="Roboto"/>
                <a:cs typeface="Roboto"/>
                <a:sym typeface="Roboto"/>
              </a:rPr>
              <a:t>Je demande une aide de l’État comme l’AAH ou la PCH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  <a:p>
            <a:pPr indent="0" lvl="0" marL="179999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lang="fr" sz="1350">
                <a:solidFill>
                  <a:srgbClr val="272350"/>
                </a:solidFill>
                <a:latin typeface="Fira Sans"/>
                <a:ea typeface="Fira Sans"/>
                <a:cs typeface="Fira Sans"/>
                <a:sym typeface="Fira Sans"/>
              </a:rPr>
              <a:t>Les mots de passe</a:t>
            </a:r>
            <a:endParaRPr b="1" sz="1350">
              <a:solidFill>
                <a:srgbClr val="272350"/>
              </a:solidFill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179999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fr" sz="1200">
                <a:latin typeface="Roboto"/>
                <a:ea typeface="Roboto"/>
                <a:cs typeface="Roboto"/>
                <a:sym typeface="Roboto"/>
              </a:rPr>
              <a:t>Je dois m’inscrire pour aller sur certains sites comme les réseaux sociaux.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  <a:p>
            <a:pPr indent="0" lvl="0" marL="179999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fr" sz="1200">
                <a:latin typeface="Roboto"/>
                <a:ea typeface="Roboto"/>
                <a:cs typeface="Roboto"/>
                <a:sym typeface="Roboto"/>
              </a:rPr>
              <a:t>On me demande un mot de passe sécurisé. Il est sécurisé si il  y a : 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  <a:p>
            <a:pPr indent="-76200" lvl="0" marL="179999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ts val="1200"/>
              <a:buFont typeface="Roboto"/>
              <a:buChar char="●"/>
            </a:pPr>
            <a:r>
              <a:rPr lang="fr" sz="1200">
                <a:latin typeface="Roboto"/>
                <a:ea typeface="Roboto"/>
                <a:cs typeface="Roboto"/>
                <a:sym typeface="Roboto"/>
              </a:rPr>
              <a:t>12 signes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  <a:p>
            <a:pPr indent="-76200" lvl="0" marL="179999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Font typeface="Roboto"/>
              <a:buChar char="●"/>
            </a:pPr>
            <a:r>
              <a:rPr lang="fr" sz="1200">
                <a:latin typeface="Roboto"/>
                <a:ea typeface="Roboto"/>
                <a:cs typeface="Roboto"/>
                <a:sym typeface="Roboto"/>
              </a:rPr>
              <a:t>des lettres Majuscules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  <a:p>
            <a:pPr indent="-76200" lvl="0" marL="179999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Font typeface="Roboto"/>
              <a:buChar char="●"/>
            </a:pPr>
            <a:r>
              <a:rPr lang="fr" sz="1200">
                <a:latin typeface="Roboto"/>
                <a:ea typeface="Roboto"/>
                <a:cs typeface="Roboto"/>
                <a:sym typeface="Roboto"/>
              </a:rPr>
              <a:t>des lettres minuscules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  <a:p>
            <a:pPr indent="-76200" lvl="0" marL="179999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Font typeface="Roboto"/>
              <a:buChar char="●"/>
            </a:pPr>
            <a:r>
              <a:rPr lang="fr" sz="1200">
                <a:latin typeface="Roboto"/>
                <a:ea typeface="Roboto"/>
                <a:cs typeface="Roboto"/>
                <a:sym typeface="Roboto"/>
              </a:rPr>
              <a:t>des chiffres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  <a:p>
            <a:pPr indent="-76200" lvl="0" marL="179999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Font typeface="Roboto"/>
              <a:buChar char="●"/>
            </a:pPr>
            <a:r>
              <a:rPr lang="fr" sz="1200">
                <a:latin typeface="Roboto"/>
                <a:ea typeface="Roboto"/>
                <a:cs typeface="Roboto"/>
                <a:sym typeface="Roboto"/>
              </a:rPr>
              <a:t>des signes spéciaux comme @ ou -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  <a:p>
            <a:pPr indent="0" lvl="0" marL="179999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fr" sz="1200">
                <a:latin typeface="Roboto"/>
                <a:ea typeface="Roboto"/>
                <a:cs typeface="Roboto"/>
                <a:sym typeface="Roboto"/>
              </a:rPr>
              <a:t>Le mot de passe m’appartient. Je suis la seule à connaître mon mot de passe. Il protège mes données personnelles. 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50000"/>
              </a:lnSpc>
              <a:spcBef>
                <a:spcPts val="1000"/>
              </a:spcBef>
              <a:spcAft>
                <a:spcPts val="600"/>
              </a:spcAft>
              <a:buNone/>
            </a:pPr>
            <a:r>
              <a:t/>
            </a:r>
            <a:endParaRPr b="1" sz="1350">
              <a:solidFill>
                <a:srgbClr val="272350"/>
              </a:solidFill>
            </a:endParaRPr>
          </a:p>
        </p:txBody>
      </p:sp>
      <p:sp>
        <p:nvSpPr>
          <p:cNvPr id="76" name="Google Shape;76;p13"/>
          <p:cNvSpPr txBox="1"/>
          <p:nvPr/>
        </p:nvSpPr>
        <p:spPr>
          <a:xfrm>
            <a:off x="875038" y="355200"/>
            <a:ext cx="6210300" cy="8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fr" sz="2100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rPr>
              <a:t>Mon mot de passe et le traitement de mes données personnelles</a:t>
            </a:r>
            <a:endParaRPr>
              <a:solidFill>
                <a:schemeClr val="dk1"/>
              </a:solidFill>
            </a:endParaRPr>
          </a:p>
        </p:txBody>
      </p:sp>
      <p:grpSp>
        <p:nvGrpSpPr>
          <p:cNvPr id="77" name="Google Shape;77;p13"/>
          <p:cNvGrpSpPr/>
          <p:nvPr/>
        </p:nvGrpSpPr>
        <p:grpSpPr>
          <a:xfrm>
            <a:off x="118509" y="624686"/>
            <a:ext cx="442373" cy="420775"/>
            <a:chOff x="-6690625" y="3631325"/>
            <a:chExt cx="307225" cy="292225"/>
          </a:xfrm>
        </p:grpSpPr>
        <p:sp>
          <p:nvSpPr>
            <p:cNvPr id="78" name="Google Shape;78;p13"/>
            <p:cNvSpPr/>
            <p:nvPr/>
          </p:nvSpPr>
          <p:spPr>
            <a:xfrm>
              <a:off x="-6690625" y="3631325"/>
              <a:ext cx="222925" cy="292225"/>
            </a:xfrm>
            <a:custGeom>
              <a:rect b="b" l="l" r="r" t="t"/>
              <a:pathLst>
                <a:path extrusionOk="0" h="11689" w="8917">
                  <a:moveTo>
                    <a:pt x="5861" y="2773"/>
                  </a:moveTo>
                  <a:cubicBezTo>
                    <a:pt x="6270" y="2773"/>
                    <a:pt x="6333" y="3435"/>
                    <a:pt x="5861" y="3435"/>
                  </a:cubicBezTo>
                  <a:lnTo>
                    <a:pt x="3813" y="3435"/>
                  </a:lnTo>
                  <a:cubicBezTo>
                    <a:pt x="3372" y="3435"/>
                    <a:pt x="3340" y="2773"/>
                    <a:pt x="3813" y="2773"/>
                  </a:cubicBezTo>
                  <a:close/>
                  <a:moveTo>
                    <a:pt x="2742" y="0"/>
                  </a:moveTo>
                  <a:lnTo>
                    <a:pt x="2742" y="2395"/>
                  </a:lnTo>
                  <a:cubicBezTo>
                    <a:pt x="2742" y="2584"/>
                    <a:pt x="2584" y="2741"/>
                    <a:pt x="2395" y="2741"/>
                  </a:cubicBezTo>
                  <a:lnTo>
                    <a:pt x="1" y="2741"/>
                  </a:lnTo>
                  <a:lnTo>
                    <a:pt x="1" y="10649"/>
                  </a:lnTo>
                  <a:cubicBezTo>
                    <a:pt x="1" y="11216"/>
                    <a:pt x="473" y="11689"/>
                    <a:pt x="1009" y="11689"/>
                  </a:cubicBezTo>
                  <a:lnTo>
                    <a:pt x="7909" y="11689"/>
                  </a:lnTo>
                  <a:cubicBezTo>
                    <a:pt x="8444" y="11689"/>
                    <a:pt x="8917" y="11248"/>
                    <a:pt x="8917" y="10649"/>
                  </a:cubicBezTo>
                  <a:lnTo>
                    <a:pt x="8917" y="7751"/>
                  </a:lnTo>
                  <a:lnTo>
                    <a:pt x="6491" y="10177"/>
                  </a:lnTo>
                  <a:cubicBezTo>
                    <a:pt x="6491" y="10271"/>
                    <a:pt x="6428" y="10303"/>
                    <a:pt x="6365" y="10303"/>
                  </a:cubicBezTo>
                  <a:lnTo>
                    <a:pt x="4317" y="10901"/>
                  </a:lnTo>
                  <a:cubicBezTo>
                    <a:pt x="4198" y="10938"/>
                    <a:pt x="4080" y="10955"/>
                    <a:pt x="3967" y="10955"/>
                  </a:cubicBezTo>
                  <a:cubicBezTo>
                    <a:pt x="3209" y="10955"/>
                    <a:pt x="2625" y="10192"/>
                    <a:pt x="2899" y="9452"/>
                  </a:cubicBezTo>
                  <a:lnTo>
                    <a:pt x="3057" y="8979"/>
                  </a:lnTo>
                  <a:lnTo>
                    <a:pt x="1765" y="8979"/>
                  </a:lnTo>
                  <a:cubicBezTo>
                    <a:pt x="1324" y="8979"/>
                    <a:pt x="1293" y="8255"/>
                    <a:pt x="1765" y="8255"/>
                  </a:cubicBezTo>
                  <a:lnTo>
                    <a:pt x="3277" y="8255"/>
                  </a:lnTo>
                  <a:lnTo>
                    <a:pt x="3529" y="7593"/>
                  </a:lnTo>
                  <a:lnTo>
                    <a:pt x="1797" y="7593"/>
                  </a:lnTo>
                  <a:cubicBezTo>
                    <a:pt x="1356" y="7593"/>
                    <a:pt x="1324" y="6869"/>
                    <a:pt x="1797" y="6869"/>
                  </a:cubicBezTo>
                  <a:lnTo>
                    <a:pt x="4034" y="6869"/>
                  </a:lnTo>
                  <a:lnTo>
                    <a:pt x="4695" y="6207"/>
                  </a:lnTo>
                  <a:lnTo>
                    <a:pt x="1765" y="6207"/>
                  </a:lnTo>
                  <a:cubicBezTo>
                    <a:pt x="1324" y="6207"/>
                    <a:pt x="1293" y="5514"/>
                    <a:pt x="1765" y="5514"/>
                  </a:cubicBezTo>
                  <a:lnTo>
                    <a:pt x="5388" y="5514"/>
                  </a:lnTo>
                  <a:lnTo>
                    <a:pt x="6050" y="4821"/>
                  </a:lnTo>
                  <a:lnTo>
                    <a:pt x="1734" y="4821"/>
                  </a:lnTo>
                  <a:cubicBezTo>
                    <a:pt x="1293" y="4821"/>
                    <a:pt x="1261" y="4128"/>
                    <a:pt x="1734" y="4128"/>
                  </a:cubicBezTo>
                  <a:lnTo>
                    <a:pt x="6711" y="4128"/>
                  </a:lnTo>
                  <a:cubicBezTo>
                    <a:pt x="6963" y="3876"/>
                    <a:pt x="8696" y="2080"/>
                    <a:pt x="8917" y="1891"/>
                  </a:cubicBezTo>
                  <a:lnTo>
                    <a:pt x="8917" y="1009"/>
                  </a:lnTo>
                  <a:cubicBezTo>
                    <a:pt x="8917" y="473"/>
                    <a:pt x="8507" y="0"/>
                    <a:pt x="790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" name="Google Shape;79;p13"/>
            <p:cNvSpPr/>
            <p:nvPr/>
          </p:nvSpPr>
          <p:spPr>
            <a:xfrm>
              <a:off x="-6604350" y="3832175"/>
              <a:ext cx="58675" cy="56550"/>
            </a:xfrm>
            <a:custGeom>
              <a:rect b="b" l="l" r="r" t="t"/>
              <a:pathLst>
                <a:path extrusionOk="0" h="2262" w="2347">
                  <a:moveTo>
                    <a:pt x="614" y="0"/>
                  </a:moveTo>
                  <a:lnTo>
                    <a:pt x="110" y="1607"/>
                  </a:lnTo>
                  <a:cubicBezTo>
                    <a:pt x="1" y="1934"/>
                    <a:pt x="222" y="2262"/>
                    <a:pt x="550" y="2262"/>
                  </a:cubicBezTo>
                  <a:cubicBezTo>
                    <a:pt x="600" y="2262"/>
                    <a:pt x="654" y="2254"/>
                    <a:pt x="709" y="2237"/>
                  </a:cubicBezTo>
                  <a:lnTo>
                    <a:pt x="2347" y="1701"/>
                  </a:lnTo>
                  <a:lnTo>
                    <a:pt x="61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" name="Google Shape;80;p13"/>
            <p:cNvSpPr/>
            <p:nvPr/>
          </p:nvSpPr>
          <p:spPr>
            <a:xfrm>
              <a:off x="-6470875" y="3684775"/>
              <a:ext cx="87475" cy="71800"/>
            </a:xfrm>
            <a:custGeom>
              <a:rect b="b" l="l" r="r" t="t"/>
              <a:pathLst>
                <a:path extrusionOk="0" h="2872" w="3499">
                  <a:moveTo>
                    <a:pt x="1479" y="1"/>
                  </a:moveTo>
                  <a:cubicBezTo>
                    <a:pt x="1176" y="1"/>
                    <a:pt x="868" y="114"/>
                    <a:pt x="599" y="383"/>
                  </a:cubicBezTo>
                  <a:lnTo>
                    <a:pt x="1" y="950"/>
                  </a:lnTo>
                  <a:lnTo>
                    <a:pt x="1954" y="2872"/>
                  </a:lnTo>
                  <a:lnTo>
                    <a:pt x="2521" y="2305"/>
                  </a:lnTo>
                  <a:cubicBezTo>
                    <a:pt x="3498" y="1352"/>
                    <a:pt x="2524" y="1"/>
                    <a:pt x="147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" name="Google Shape;81;p13"/>
            <p:cNvSpPr/>
            <p:nvPr/>
          </p:nvSpPr>
          <p:spPr>
            <a:xfrm>
              <a:off x="-6578775" y="3721900"/>
              <a:ext cx="143375" cy="143375"/>
            </a:xfrm>
            <a:custGeom>
              <a:rect b="b" l="l" r="r" t="t"/>
              <a:pathLst>
                <a:path extrusionOk="0" h="5735" w="5735">
                  <a:moveTo>
                    <a:pt x="3813" y="1"/>
                  </a:moveTo>
                  <a:lnTo>
                    <a:pt x="1" y="3813"/>
                  </a:lnTo>
                  <a:lnTo>
                    <a:pt x="1922" y="5734"/>
                  </a:lnTo>
                  <a:lnTo>
                    <a:pt x="4474" y="3183"/>
                  </a:lnTo>
                  <a:lnTo>
                    <a:pt x="5734" y="1922"/>
                  </a:lnTo>
                  <a:lnTo>
                    <a:pt x="3813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" name="Google Shape;82;p13"/>
            <p:cNvSpPr/>
            <p:nvPr/>
          </p:nvSpPr>
          <p:spPr>
            <a:xfrm>
              <a:off x="-6685100" y="3636850"/>
              <a:ext cx="47275" cy="46475"/>
            </a:xfrm>
            <a:custGeom>
              <a:rect b="b" l="l" r="r" t="t"/>
              <a:pathLst>
                <a:path extrusionOk="0" h="1859" w="1891">
                  <a:moveTo>
                    <a:pt x="1891" y="0"/>
                  </a:moveTo>
                  <a:lnTo>
                    <a:pt x="0" y="1859"/>
                  </a:lnTo>
                  <a:lnTo>
                    <a:pt x="1891" y="1859"/>
                  </a:lnTo>
                  <a:lnTo>
                    <a:pt x="189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4"/>
          <p:cNvSpPr txBox="1"/>
          <p:nvPr>
            <p:ph idx="12" type="sldNum"/>
          </p:nvPr>
        </p:nvSpPr>
        <p:spPr>
          <a:xfrm>
            <a:off x="5781808" y="9669450"/>
            <a:ext cx="1680000" cy="798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page </a:t>
            </a:r>
            <a:fld id="{00000000-1234-1234-1234-123412341234}" type="slidenum">
              <a:rPr lang="fr"/>
              <a:t>‹#›</a:t>
            </a:fld>
            <a:r>
              <a:rPr lang="fr"/>
              <a:t> sur 2</a:t>
            </a:r>
            <a:endParaRPr/>
          </a:p>
        </p:txBody>
      </p:sp>
      <p:sp>
        <p:nvSpPr>
          <p:cNvPr id="88" name="Google Shape;88;p14"/>
          <p:cNvSpPr txBox="1"/>
          <p:nvPr/>
        </p:nvSpPr>
        <p:spPr>
          <a:xfrm>
            <a:off x="971550" y="457200"/>
            <a:ext cx="5086500" cy="280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179999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b="1" lang="fr" sz="1350">
                <a:solidFill>
                  <a:srgbClr val="272350"/>
                </a:solidFill>
                <a:latin typeface="Fira Sans"/>
                <a:ea typeface="Fira Sans"/>
                <a:cs typeface="Fira Sans"/>
                <a:sym typeface="Fira Sans"/>
              </a:rPr>
              <a:t>Je suis informé et je décide</a:t>
            </a:r>
            <a:endParaRPr b="1" sz="1350">
              <a:solidFill>
                <a:srgbClr val="272350"/>
              </a:solidFill>
              <a:latin typeface="Fira Sans"/>
              <a:ea typeface="Fira Sans"/>
              <a:cs typeface="Fira Sans"/>
              <a:sym typeface="Fira Sans"/>
            </a:endParaRPr>
          </a:p>
          <a:p>
            <a:pPr indent="0" lvl="0" marL="179999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fr" sz="1200">
                <a:latin typeface="Roboto"/>
                <a:ea typeface="Roboto"/>
                <a:cs typeface="Roboto"/>
                <a:sym typeface="Roboto"/>
              </a:rPr>
              <a:t>Si j’ai peur d’oublier mon mot de passe, je peux le laisser à quelqu’un de confiance comme quelqu’un de ma famille ou une éducatrice.</a:t>
            </a:r>
            <a:endParaRPr sz="1200">
              <a:latin typeface="Tahoma"/>
              <a:ea typeface="Tahoma"/>
              <a:cs typeface="Tahoma"/>
              <a:sym typeface="Tahoma"/>
            </a:endParaRPr>
          </a:p>
          <a:p>
            <a:pPr indent="0" lvl="0" marL="179999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fr" sz="1200">
                <a:latin typeface="Tahoma"/>
                <a:ea typeface="Tahoma"/>
                <a:cs typeface="Tahoma"/>
                <a:sym typeface="Tahoma"/>
              </a:rPr>
              <a:t>Je lui dis mes règles pour utiliser mon mot de passe : </a:t>
            </a:r>
            <a:endParaRPr sz="1200">
              <a:latin typeface="Tahoma"/>
              <a:ea typeface="Tahoma"/>
              <a:cs typeface="Tahoma"/>
              <a:sym typeface="Tahoma"/>
            </a:endParaRPr>
          </a:p>
          <a:p>
            <a:pPr indent="-76200" lvl="0" marL="179999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SzPts val="1200"/>
              <a:buFont typeface="Tahoma"/>
              <a:buChar char="●"/>
            </a:pPr>
            <a:r>
              <a:rPr lang="fr" sz="1200">
                <a:latin typeface="Tahoma"/>
                <a:ea typeface="Tahoma"/>
                <a:cs typeface="Tahoma"/>
                <a:sym typeface="Tahoma"/>
              </a:rPr>
              <a:t>Elle utilise toujours mon mot de passe avec moi.</a:t>
            </a:r>
            <a:endParaRPr sz="1200">
              <a:latin typeface="Tahoma"/>
              <a:ea typeface="Tahoma"/>
              <a:cs typeface="Tahoma"/>
              <a:sym typeface="Tahoma"/>
            </a:endParaRPr>
          </a:p>
          <a:p>
            <a:pPr indent="-76200" lvl="0" marL="179999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Font typeface="Tahoma"/>
              <a:buChar char="●"/>
            </a:pPr>
            <a:r>
              <a:rPr lang="fr" sz="1200">
                <a:latin typeface="Tahoma"/>
                <a:ea typeface="Tahoma"/>
                <a:cs typeface="Tahoma"/>
                <a:sym typeface="Tahoma"/>
              </a:rPr>
              <a:t>Elle garde secret mon mot de passe.</a:t>
            </a:r>
            <a:endParaRPr sz="1200">
              <a:latin typeface="Tahoma"/>
              <a:ea typeface="Tahoma"/>
              <a:cs typeface="Tahoma"/>
              <a:sym typeface="Tahoma"/>
            </a:endParaRPr>
          </a:p>
          <a:p>
            <a:pPr indent="-76200" lvl="0" marL="179999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200"/>
              <a:buFont typeface="Tahoma"/>
              <a:buChar char="●"/>
            </a:pPr>
            <a:r>
              <a:rPr lang="fr" sz="1200">
                <a:latin typeface="Tahoma"/>
                <a:ea typeface="Tahoma"/>
                <a:cs typeface="Tahoma"/>
                <a:sym typeface="Tahoma"/>
              </a:rPr>
              <a:t>Je peux changer mon mot de passe quand je veux.</a:t>
            </a:r>
            <a:endParaRPr sz="1200">
              <a:latin typeface="Tahoma"/>
              <a:ea typeface="Tahoma"/>
              <a:cs typeface="Tahoma"/>
              <a:sym typeface="Tahoma"/>
            </a:endParaRPr>
          </a:p>
          <a:p>
            <a:pPr indent="0" lvl="0" marL="179999" rtl="0" algn="l">
              <a:lnSpc>
                <a:spcPct val="150000"/>
              </a:lnSpc>
              <a:spcBef>
                <a:spcPts val="1000"/>
              </a:spcBef>
              <a:spcAft>
                <a:spcPts val="1000"/>
              </a:spcAft>
              <a:buNone/>
            </a:pPr>
            <a:r>
              <a:rPr lang="fr" sz="1200">
                <a:latin typeface="Tahoma"/>
                <a:ea typeface="Tahoma"/>
                <a:cs typeface="Tahoma"/>
                <a:sym typeface="Tahoma"/>
              </a:rPr>
              <a:t>Nous sommes tous les 2 d'accord avec ces règles.</a:t>
            </a:r>
            <a:endParaRPr b="1" sz="1350">
              <a:solidFill>
                <a:srgbClr val="272350"/>
              </a:solidFill>
            </a:endParaRPr>
          </a:p>
        </p:txBody>
      </p:sp>
      <p:sp>
        <p:nvSpPr>
          <p:cNvPr id="89" name="Google Shape;89;p14"/>
          <p:cNvSpPr txBox="1"/>
          <p:nvPr/>
        </p:nvSpPr>
        <p:spPr>
          <a:xfrm>
            <a:off x="971550" y="8905875"/>
            <a:ext cx="6114900" cy="51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i="1" lang="fr" sz="1000">
                <a:latin typeface="Tahoma"/>
                <a:ea typeface="Tahoma"/>
                <a:cs typeface="Tahoma"/>
                <a:sym typeface="Tahoma"/>
              </a:rPr>
              <a:t>Cette fiche s’appuie sur le travail d’Isabelle de Groot (</a:t>
            </a:r>
            <a:r>
              <a:rPr i="1" lang="fr" sz="1000" u="sng">
                <a:solidFill>
                  <a:srgbClr val="1155CC"/>
                </a:solidFill>
                <a:latin typeface="Tahoma"/>
                <a:ea typeface="Tahoma"/>
                <a:cs typeface="Tahoma"/>
                <a:sym typeface="Tahoma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le-pas-de-cote.net</a:t>
            </a:r>
            <a:r>
              <a:rPr i="1" lang="fr" sz="1000">
                <a:latin typeface="Tahoma"/>
                <a:ea typeface="Tahoma"/>
                <a:cs typeface="Tahoma"/>
                <a:sym typeface="Tahoma"/>
              </a:rPr>
              <a:t>) et sur le dictionnaire collaboratif Falc-able (</a:t>
            </a:r>
            <a:r>
              <a:rPr i="1" lang="fr" sz="1000" u="sng">
                <a:solidFill>
                  <a:srgbClr val="1155CC"/>
                </a:solidFill>
                <a:latin typeface="Tahoma"/>
                <a:ea typeface="Tahoma"/>
                <a:cs typeface="Tahoma"/>
                <a:sym typeface="Tahoma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falc-able.com</a:t>
            </a:r>
            <a:r>
              <a:rPr i="1" lang="fr" sz="1000">
                <a:latin typeface="Tahoma"/>
                <a:ea typeface="Tahoma"/>
                <a:cs typeface="Tahoma"/>
                <a:sym typeface="Tahoma"/>
              </a:rPr>
              <a:t>)</a:t>
            </a:r>
            <a:endParaRPr/>
          </a:p>
        </p:txBody>
      </p:sp>
      <p:grpSp>
        <p:nvGrpSpPr>
          <p:cNvPr id="90" name="Google Shape;90;p14"/>
          <p:cNvGrpSpPr/>
          <p:nvPr/>
        </p:nvGrpSpPr>
        <p:grpSpPr>
          <a:xfrm>
            <a:off x="138821" y="507611"/>
            <a:ext cx="442373" cy="420775"/>
            <a:chOff x="-6690625" y="3631325"/>
            <a:chExt cx="307225" cy="292225"/>
          </a:xfrm>
        </p:grpSpPr>
        <p:sp>
          <p:nvSpPr>
            <p:cNvPr id="91" name="Google Shape;91;p14"/>
            <p:cNvSpPr/>
            <p:nvPr/>
          </p:nvSpPr>
          <p:spPr>
            <a:xfrm>
              <a:off x="-6690625" y="3631325"/>
              <a:ext cx="222925" cy="292225"/>
            </a:xfrm>
            <a:custGeom>
              <a:rect b="b" l="l" r="r" t="t"/>
              <a:pathLst>
                <a:path extrusionOk="0" h="11689" w="8917">
                  <a:moveTo>
                    <a:pt x="5861" y="2773"/>
                  </a:moveTo>
                  <a:cubicBezTo>
                    <a:pt x="6270" y="2773"/>
                    <a:pt x="6333" y="3435"/>
                    <a:pt x="5861" y="3435"/>
                  </a:cubicBezTo>
                  <a:lnTo>
                    <a:pt x="3813" y="3435"/>
                  </a:lnTo>
                  <a:cubicBezTo>
                    <a:pt x="3372" y="3435"/>
                    <a:pt x="3340" y="2773"/>
                    <a:pt x="3813" y="2773"/>
                  </a:cubicBezTo>
                  <a:close/>
                  <a:moveTo>
                    <a:pt x="2742" y="0"/>
                  </a:moveTo>
                  <a:lnTo>
                    <a:pt x="2742" y="2395"/>
                  </a:lnTo>
                  <a:cubicBezTo>
                    <a:pt x="2742" y="2584"/>
                    <a:pt x="2584" y="2741"/>
                    <a:pt x="2395" y="2741"/>
                  </a:cubicBezTo>
                  <a:lnTo>
                    <a:pt x="1" y="2741"/>
                  </a:lnTo>
                  <a:lnTo>
                    <a:pt x="1" y="10649"/>
                  </a:lnTo>
                  <a:cubicBezTo>
                    <a:pt x="1" y="11216"/>
                    <a:pt x="473" y="11689"/>
                    <a:pt x="1009" y="11689"/>
                  </a:cubicBezTo>
                  <a:lnTo>
                    <a:pt x="7909" y="11689"/>
                  </a:lnTo>
                  <a:cubicBezTo>
                    <a:pt x="8444" y="11689"/>
                    <a:pt x="8917" y="11248"/>
                    <a:pt x="8917" y="10649"/>
                  </a:cubicBezTo>
                  <a:lnTo>
                    <a:pt x="8917" y="7751"/>
                  </a:lnTo>
                  <a:lnTo>
                    <a:pt x="6491" y="10177"/>
                  </a:lnTo>
                  <a:cubicBezTo>
                    <a:pt x="6491" y="10271"/>
                    <a:pt x="6428" y="10303"/>
                    <a:pt x="6365" y="10303"/>
                  </a:cubicBezTo>
                  <a:lnTo>
                    <a:pt x="4317" y="10901"/>
                  </a:lnTo>
                  <a:cubicBezTo>
                    <a:pt x="4198" y="10938"/>
                    <a:pt x="4080" y="10955"/>
                    <a:pt x="3967" y="10955"/>
                  </a:cubicBezTo>
                  <a:cubicBezTo>
                    <a:pt x="3209" y="10955"/>
                    <a:pt x="2625" y="10192"/>
                    <a:pt x="2899" y="9452"/>
                  </a:cubicBezTo>
                  <a:lnTo>
                    <a:pt x="3057" y="8979"/>
                  </a:lnTo>
                  <a:lnTo>
                    <a:pt x="1765" y="8979"/>
                  </a:lnTo>
                  <a:cubicBezTo>
                    <a:pt x="1324" y="8979"/>
                    <a:pt x="1293" y="8255"/>
                    <a:pt x="1765" y="8255"/>
                  </a:cubicBezTo>
                  <a:lnTo>
                    <a:pt x="3277" y="8255"/>
                  </a:lnTo>
                  <a:lnTo>
                    <a:pt x="3529" y="7593"/>
                  </a:lnTo>
                  <a:lnTo>
                    <a:pt x="1797" y="7593"/>
                  </a:lnTo>
                  <a:cubicBezTo>
                    <a:pt x="1356" y="7593"/>
                    <a:pt x="1324" y="6869"/>
                    <a:pt x="1797" y="6869"/>
                  </a:cubicBezTo>
                  <a:lnTo>
                    <a:pt x="4034" y="6869"/>
                  </a:lnTo>
                  <a:lnTo>
                    <a:pt x="4695" y="6207"/>
                  </a:lnTo>
                  <a:lnTo>
                    <a:pt x="1765" y="6207"/>
                  </a:lnTo>
                  <a:cubicBezTo>
                    <a:pt x="1324" y="6207"/>
                    <a:pt x="1293" y="5514"/>
                    <a:pt x="1765" y="5514"/>
                  </a:cubicBezTo>
                  <a:lnTo>
                    <a:pt x="5388" y="5514"/>
                  </a:lnTo>
                  <a:lnTo>
                    <a:pt x="6050" y="4821"/>
                  </a:lnTo>
                  <a:lnTo>
                    <a:pt x="1734" y="4821"/>
                  </a:lnTo>
                  <a:cubicBezTo>
                    <a:pt x="1293" y="4821"/>
                    <a:pt x="1261" y="4128"/>
                    <a:pt x="1734" y="4128"/>
                  </a:cubicBezTo>
                  <a:lnTo>
                    <a:pt x="6711" y="4128"/>
                  </a:lnTo>
                  <a:cubicBezTo>
                    <a:pt x="6963" y="3876"/>
                    <a:pt x="8696" y="2080"/>
                    <a:pt x="8917" y="1891"/>
                  </a:cubicBezTo>
                  <a:lnTo>
                    <a:pt x="8917" y="1009"/>
                  </a:lnTo>
                  <a:cubicBezTo>
                    <a:pt x="8917" y="473"/>
                    <a:pt x="8507" y="0"/>
                    <a:pt x="790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" name="Google Shape;92;p14"/>
            <p:cNvSpPr/>
            <p:nvPr/>
          </p:nvSpPr>
          <p:spPr>
            <a:xfrm>
              <a:off x="-6604350" y="3832175"/>
              <a:ext cx="58675" cy="56550"/>
            </a:xfrm>
            <a:custGeom>
              <a:rect b="b" l="l" r="r" t="t"/>
              <a:pathLst>
                <a:path extrusionOk="0" h="2262" w="2347">
                  <a:moveTo>
                    <a:pt x="614" y="0"/>
                  </a:moveTo>
                  <a:lnTo>
                    <a:pt x="110" y="1607"/>
                  </a:lnTo>
                  <a:cubicBezTo>
                    <a:pt x="1" y="1934"/>
                    <a:pt x="222" y="2262"/>
                    <a:pt x="550" y="2262"/>
                  </a:cubicBezTo>
                  <a:cubicBezTo>
                    <a:pt x="600" y="2262"/>
                    <a:pt x="654" y="2254"/>
                    <a:pt x="709" y="2237"/>
                  </a:cubicBezTo>
                  <a:lnTo>
                    <a:pt x="2347" y="1701"/>
                  </a:lnTo>
                  <a:lnTo>
                    <a:pt x="61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" name="Google Shape;93;p14"/>
            <p:cNvSpPr/>
            <p:nvPr/>
          </p:nvSpPr>
          <p:spPr>
            <a:xfrm>
              <a:off x="-6470875" y="3684775"/>
              <a:ext cx="87475" cy="71800"/>
            </a:xfrm>
            <a:custGeom>
              <a:rect b="b" l="l" r="r" t="t"/>
              <a:pathLst>
                <a:path extrusionOk="0" h="2872" w="3499">
                  <a:moveTo>
                    <a:pt x="1479" y="1"/>
                  </a:moveTo>
                  <a:cubicBezTo>
                    <a:pt x="1176" y="1"/>
                    <a:pt x="868" y="114"/>
                    <a:pt x="599" y="383"/>
                  </a:cubicBezTo>
                  <a:lnTo>
                    <a:pt x="1" y="950"/>
                  </a:lnTo>
                  <a:lnTo>
                    <a:pt x="1954" y="2872"/>
                  </a:lnTo>
                  <a:lnTo>
                    <a:pt x="2521" y="2305"/>
                  </a:lnTo>
                  <a:cubicBezTo>
                    <a:pt x="3498" y="1352"/>
                    <a:pt x="2524" y="1"/>
                    <a:pt x="147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" name="Google Shape;94;p14"/>
            <p:cNvSpPr/>
            <p:nvPr/>
          </p:nvSpPr>
          <p:spPr>
            <a:xfrm>
              <a:off x="-6578775" y="3721900"/>
              <a:ext cx="143375" cy="143375"/>
            </a:xfrm>
            <a:custGeom>
              <a:rect b="b" l="l" r="r" t="t"/>
              <a:pathLst>
                <a:path extrusionOk="0" h="5735" w="5735">
                  <a:moveTo>
                    <a:pt x="3813" y="1"/>
                  </a:moveTo>
                  <a:lnTo>
                    <a:pt x="1" y="3813"/>
                  </a:lnTo>
                  <a:lnTo>
                    <a:pt x="1922" y="5734"/>
                  </a:lnTo>
                  <a:lnTo>
                    <a:pt x="4474" y="3183"/>
                  </a:lnTo>
                  <a:lnTo>
                    <a:pt x="5734" y="1922"/>
                  </a:lnTo>
                  <a:lnTo>
                    <a:pt x="3813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" name="Google Shape;95;p14"/>
            <p:cNvSpPr/>
            <p:nvPr/>
          </p:nvSpPr>
          <p:spPr>
            <a:xfrm>
              <a:off x="-6685100" y="3636850"/>
              <a:ext cx="47275" cy="46475"/>
            </a:xfrm>
            <a:custGeom>
              <a:rect b="b" l="l" r="r" t="t"/>
              <a:pathLst>
                <a:path extrusionOk="0" h="1859" w="1891">
                  <a:moveTo>
                    <a:pt x="1891" y="0"/>
                  </a:moveTo>
                  <a:lnTo>
                    <a:pt x="0" y="1859"/>
                  </a:lnTo>
                  <a:lnTo>
                    <a:pt x="1891" y="1859"/>
                  </a:lnTo>
                  <a:lnTo>
                    <a:pt x="189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213A8E"/>
      </a:dk1>
      <a:lt1>
        <a:srgbClr val="FFFFFF"/>
      </a:lt1>
      <a:dk2>
        <a:srgbClr val="595959"/>
      </a:dk2>
      <a:lt2>
        <a:srgbClr val="EEEEEE"/>
      </a:lt2>
      <a:accent1>
        <a:srgbClr val="78D2AA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