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</p:sldIdLst>
  <p:sldSz cy="10440000" cx="7560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Fir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88">
          <p15:clr>
            <a:srgbClr val="747775"/>
          </p15:clr>
        </p15:guide>
        <p15:guide id="2" pos="2381">
          <p15:clr>
            <a:srgbClr val="747775"/>
          </p15:clr>
        </p15:guide>
        <p15:guide id="3" orient="horz" pos="6066">
          <p15:clr>
            <a:srgbClr val="747775"/>
          </p15:clr>
        </p15:guide>
      </p15:sldGuideLst>
    </p:ext>
    <p:ext uri="GoogleSlidesCustomDataVersion2">
      <go:slidesCustomData xmlns:go="http://customooxmlschemas.google.com/" r:id="rId18" roundtripDataSignature="AMtx7mi3flwvLDdEgdoA3OWfB81cbgDvU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Anne-Cécile Couderc"/>
  <p:cmAuthor clrIdx="1" id="1" initials="" lastIdx="1" name="Charlotte Wendling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88" orient="horz"/>
        <p:guide pos="2381"/>
        <p:guide pos="606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15" Type="http://schemas.openxmlformats.org/officeDocument/2006/relationships/font" Target="fonts/FiraSans-bold.fntdata"/><Relationship Id="rId14" Type="http://schemas.openxmlformats.org/officeDocument/2006/relationships/font" Target="fonts/FiraSans-regular.fntdata"/><Relationship Id="rId17" Type="http://schemas.openxmlformats.org/officeDocument/2006/relationships/font" Target="fonts/FiraSans-boldItalic.fntdata"/><Relationship Id="rId16" Type="http://schemas.openxmlformats.org/officeDocument/2006/relationships/font" Target="fonts/FiraSans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8" Type="http://customschemas.google.com/relationships/presentationmetadata" Target="meta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5-01-27T18:55:04.573">
    <p:pos x="800" y="914"/>
    <p:text>corrigé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ejFUcW4"/>
      </p:ext>
    </p:extLst>
  </p:cm>
  <p:cm authorId="1" idx="1" dt="2025-01-27T18:55:04.573">
    <p:pos x="800" y="914"/>
    <p:text>Ces 2 points semblent un peu contradictoires?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BejFUcW0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7" name="Google Shape;137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impair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5"/>
          <p:cNvSpPr txBox="1"/>
          <p:nvPr/>
        </p:nvSpPr>
        <p:spPr>
          <a:xfrm>
            <a:off x="1003500" y="97440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5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5" name="Google Shape;65;p14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6" name="Google Shape;66;p14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2" name="Google Shape;72;p16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76" name="Google Shape;76;p17"/>
          <p:cNvSpPr txBox="1"/>
          <p:nvPr>
            <p:ph idx="1" type="subTitle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3">
  <p:cSld name="TITLE_3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0" name="Google Shape;80;p18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pair">
  <p:cSld name="BIG_NUMB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6"/>
          <p:cNvSpPr txBox="1"/>
          <p:nvPr/>
        </p:nvSpPr>
        <p:spPr>
          <a:xfrm>
            <a:off x="432000" y="9715500"/>
            <a:ext cx="64356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16;p6"/>
          <p:cNvSpPr/>
          <p:nvPr/>
        </p:nvSpPr>
        <p:spPr>
          <a:xfrm>
            <a:off x="6828200" y="0"/>
            <a:ext cx="766800" cy="104400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me page 1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" name="Google Shape;19;p7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7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7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7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7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7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26" name="Google Shape;26;p7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7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7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p7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7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7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32" name="Google Shape;32;p7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7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7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Google Shape;35;p7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"/>
          <p:cNvSpPr txBox="1"/>
          <p:nvPr/>
        </p:nvSpPr>
        <p:spPr>
          <a:xfrm>
            <a:off x="302102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7"/>
          <p:cNvSpPr txBox="1"/>
          <p:nvPr/>
        </p:nvSpPr>
        <p:spPr>
          <a:xfrm>
            <a:off x="1084500" y="9703950"/>
            <a:ext cx="6081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comments" Target="../comments/comment1.xml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"/>
          <p:cNvSpPr txBox="1"/>
          <p:nvPr/>
        </p:nvSpPr>
        <p:spPr>
          <a:xfrm>
            <a:off x="1084500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Je reformule et je mémorise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1108200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213A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6EBEE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1"/>
          <p:cNvSpPr/>
          <p:nvPr/>
        </p:nvSpPr>
        <p:spPr>
          <a:xfrm>
            <a:off x="2683231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213A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4258262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213A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" name="Google Shape;90;p1"/>
          <p:cNvSpPr/>
          <p:nvPr/>
        </p:nvSpPr>
        <p:spPr>
          <a:xfrm>
            <a:off x="5833268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213A8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1326452" y="2453150"/>
            <a:ext cx="10056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Synthèse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"/>
          <p:cNvSpPr txBox="1"/>
          <p:nvPr/>
        </p:nvSpPr>
        <p:spPr>
          <a:xfrm>
            <a:off x="3055825" y="24278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1084500" y="4481990"/>
            <a:ext cx="6167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Objectifs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Définir ce que sont les données personnelles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S’approprier les bonnes pratiques pour les protéger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Produire un support de mémorisation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1"/>
          <p:cNvSpPr txBox="1"/>
          <p:nvPr/>
        </p:nvSpPr>
        <p:spPr>
          <a:xfrm>
            <a:off x="1084500" y="3395261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 rapide :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Plus qu'un atelier, il s’agit d’un temps d’expression et de production collective de savoirs. À ce titre, l’exercice proposé s’inspire des pratiques des ateliers de transcription FALC et participe à la mémorisation des acquis.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 txBox="1"/>
          <p:nvPr/>
        </p:nvSpPr>
        <p:spPr>
          <a:xfrm>
            <a:off x="1084500" y="5737918"/>
            <a:ext cx="6081300" cy="143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Matériel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Paper board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Feutres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Scotch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Ciseaux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Magazines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 txBox="1"/>
          <p:nvPr/>
        </p:nvSpPr>
        <p:spPr>
          <a:xfrm>
            <a:off x="1084500" y="7502047"/>
            <a:ext cx="600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Prérequis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Avoir suivi l’atelier </a:t>
            </a:r>
            <a:r>
              <a:rPr b="1" i="0" lang="fr" sz="1100" u="none" cap="none" strike="noStrike">
                <a:solidFill>
                  <a:srgbClr val="213A8E"/>
                </a:solidFill>
              </a:rPr>
              <a:t>“</a:t>
            </a:r>
            <a:r>
              <a:rPr b="1" i="0" lang="fr" sz="1100" cap="none" strike="noStrike">
                <a:solidFill>
                  <a:srgbClr val="213A8E"/>
                </a:solidFill>
              </a:rPr>
              <a:t>Je me protège</a:t>
            </a:r>
            <a:r>
              <a:rPr b="1" i="0" lang="fr" sz="1100" u="none" cap="none" strike="noStrike">
                <a:solidFill>
                  <a:srgbClr val="213A8E"/>
                </a:solidFill>
              </a:rPr>
              <a:t>”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, idéalement l’ensemble du parcours.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 txBox="1"/>
          <p:nvPr/>
        </p:nvSpPr>
        <p:spPr>
          <a:xfrm>
            <a:off x="1084500" y="8283975"/>
            <a:ext cx="6167100" cy="10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Supports et contenus utilisés: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Fiche Mémo</a:t>
            </a:r>
            <a:r>
              <a:rPr b="1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en FALC</a:t>
            </a:r>
            <a:r>
              <a:rPr b="1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: Comment protéger ses données personnelles ?</a:t>
            </a:r>
            <a:endParaRPr b="1" i="0" sz="1100" u="sng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8" name="Google Shape;98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2675" y="14030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9" name="Google Shape;99;p1"/>
          <p:cNvGrpSpPr/>
          <p:nvPr/>
        </p:nvGrpSpPr>
        <p:grpSpPr>
          <a:xfrm>
            <a:off x="4589789" y="1533074"/>
            <a:ext cx="820008" cy="878061"/>
            <a:chOff x="1674750" y="3254050"/>
            <a:chExt cx="294575" cy="295375"/>
          </a:xfrm>
        </p:grpSpPr>
        <p:sp>
          <p:nvSpPr>
            <p:cNvPr id="100" name="Google Shape;100;p1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1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1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03" name="Google Shape;103;p1"/>
          <p:cNvSpPr txBox="1"/>
          <p:nvPr/>
        </p:nvSpPr>
        <p:spPr>
          <a:xfrm>
            <a:off x="4568338" y="2427800"/>
            <a:ext cx="10056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45 minutes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/>
          <p:nvPr/>
        </p:nvSpPr>
        <p:spPr>
          <a:xfrm>
            <a:off x="6009728" y="16617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6445950" y="16363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6" name="Google Shape;106;p1"/>
          <p:cNvSpPr txBox="1"/>
          <p:nvPr/>
        </p:nvSpPr>
        <p:spPr>
          <a:xfrm rot="-5400000">
            <a:off x="-1492200" y="7459650"/>
            <a:ext cx="38454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4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"/>
          <p:cNvSpPr txBox="1"/>
          <p:nvPr/>
        </p:nvSpPr>
        <p:spPr>
          <a:xfrm>
            <a:off x="3376500" y="21894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"/>
          <p:cNvSpPr txBox="1"/>
          <p:nvPr/>
        </p:nvSpPr>
        <p:spPr>
          <a:xfrm>
            <a:off x="6445950" y="221332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Mémoriser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9" name="Google Shape;109;p1"/>
          <p:cNvGrpSpPr/>
          <p:nvPr/>
        </p:nvGrpSpPr>
        <p:grpSpPr>
          <a:xfrm>
            <a:off x="6016943" y="2206501"/>
            <a:ext cx="353757" cy="351463"/>
            <a:chOff x="-22845575" y="3504075"/>
            <a:chExt cx="296950" cy="295025"/>
          </a:xfrm>
        </p:grpSpPr>
        <p:sp>
          <p:nvSpPr>
            <p:cNvPr id="110" name="Google Shape;110;p1"/>
            <p:cNvSpPr/>
            <p:nvPr/>
          </p:nvSpPr>
          <p:spPr>
            <a:xfrm>
              <a:off x="-22688825" y="3504100"/>
              <a:ext cx="140200" cy="295000"/>
            </a:xfrm>
            <a:custGeom>
              <a:rect b="b" l="l" r="r" t="t"/>
              <a:pathLst>
                <a:path extrusionOk="0" h="11800" w="5608">
                  <a:moveTo>
                    <a:pt x="1465" y="2908"/>
                  </a:moveTo>
                  <a:cubicBezTo>
                    <a:pt x="1552" y="2908"/>
                    <a:pt x="1638" y="2931"/>
                    <a:pt x="1701" y="2979"/>
                  </a:cubicBezTo>
                  <a:cubicBezTo>
                    <a:pt x="1827" y="3105"/>
                    <a:pt x="1827" y="3357"/>
                    <a:pt x="1701" y="3451"/>
                  </a:cubicBezTo>
                  <a:cubicBezTo>
                    <a:pt x="1292" y="3861"/>
                    <a:pt x="1292" y="4522"/>
                    <a:pt x="1701" y="4932"/>
                  </a:cubicBezTo>
                  <a:cubicBezTo>
                    <a:pt x="1827" y="5026"/>
                    <a:pt x="1827" y="5279"/>
                    <a:pt x="1701" y="5373"/>
                  </a:cubicBezTo>
                  <a:cubicBezTo>
                    <a:pt x="1632" y="5477"/>
                    <a:pt x="1544" y="5524"/>
                    <a:pt x="1452" y="5524"/>
                  </a:cubicBezTo>
                  <a:cubicBezTo>
                    <a:pt x="1377" y="5524"/>
                    <a:pt x="1300" y="5493"/>
                    <a:pt x="1229" y="5436"/>
                  </a:cubicBezTo>
                  <a:cubicBezTo>
                    <a:pt x="567" y="4774"/>
                    <a:pt x="567" y="3672"/>
                    <a:pt x="1229" y="2979"/>
                  </a:cubicBezTo>
                  <a:cubicBezTo>
                    <a:pt x="1292" y="2931"/>
                    <a:pt x="1378" y="2908"/>
                    <a:pt x="1465" y="2908"/>
                  </a:cubicBezTo>
                  <a:close/>
                  <a:moveTo>
                    <a:pt x="2461" y="7313"/>
                  </a:moveTo>
                  <a:cubicBezTo>
                    <a:pt x="2532" y="7313"/>
                    <a:pt x="2605" y="7318"/>
                    <a:pt x="2678" y="7326"/>
                  </a:cubicBezTo>
                  <a:cubicBezTo>
                    <a:pt x="2867" y="7358"/>
                    <a:pt x="3025" y="7515"/>
                    <a:pt x="2993" y="7704"/>
                  </a:cubicBezTo>
                  <a:cubicBezTo>
                    <a:pt x="2962" y="7925"/>
                    <a:pt x="2804" y="8019"/>
                    <a:pt x="2615" y="8019"/>
                  </a:cubicBezTo>
                  <a:cubicBezTo>
                    <a:pt x="2579" y="8016"/>
                    <a:pt x="2543" y="8014"/>
                    <a:pt x="2507" y="8014"/>
                  </a:cubicBezTo>
                  <a:cubicBezTo>
                    <a:pt x="1947" y="8014"/>
                    <a:pt x="1418" y="8467"/>
                    <a:pt x="1418" y="9059"/>
                  </a:cubicBezTo>
                  <a:cubicBezTo>
                    <a:pt x="1418" y="9248"/>
                    <a:pt x="1260" y="9406"/>
                    <a:pt x="1071" y="9406"/>
                  </a:cubicBezTo>
                  <a:cubicBezTo>
                    <a:pt x="882" y="9406"/>
                    <a:pt x="725" y="9248"/>
                    <a:pt x="725" y="9059"/>
                  </a:cubicBezTo>
                  <a:cubicBezTo>
                    <a:pt x="725" y="8091"/>
                    <a:pt x="1490" y="7313"/>
                    <a:pt x="2461" y="7313"/>
                  </a:cubicBezTo>
                  <a:close/>
                  <a:moveTo>
                    <a:pt x="1060" y="0"/>
                  </a:moveTo>
                  <a:cubicBezTo>
                    <a:pt x="689" y="0"/>
                    <a:pt x="327" y="130"/>
                    <a:pt x="0" y="364"/>
                  </a:cubicBezTo>
                  <a:lnTo>
                    <a:pt x="0" y="5247"/>
                  </a:lnTo>
                  <a:cubicBezTo>
                    <a:pt x="0" y="5814"/>
                    <a:pt x="473" y="6255"/>
                    <a:pt x="1040" y="6255"/>
                  </a:cubicBezTo>
                  <a:cubicBezTo>
                    <a:pt x="1229" y="6255"/>
                    <a:pt x="1386" y="6413"/>
                    <a:pt x="1386" y="6602"/>
                  </a:cubicBezTo>
                  <a:cubicBezTo>
                    <a:pt x="1386" y="6822"/>
                    <a:pt x="1229" y="6948"/>
                    <a:pt x="1040" y="6948"/>
                  </a:cubicBezTo>
                  <a:cubicBezTo>
                    <a:pt x="630" y="6948"/>
                    <a:pt x="284" y="6854"/>
                    <a:pt x="0" y="6602"/>
                  </a:cubicBezTo>
                  <a:lnTo>
                    <a:pt x="0" y="11453"/>
                  </a:lnTo>
                  <a:cubicBezTo>
                    <a:pt x="284" y="11705"/>
                    <a:pt x="630" y="11800"/>
                    <a:pt x="1040" y="11800"/>
                  </a:cubicBezTo>
                  <a:cubicBezTo>
                    <a:pt x="1733" y="11800"/>
                    <a:pt x="2363" y="11359"/>
                    <a:pt x="2647" y="10760"/>
                  </a:cubicBezTo>
                  <a:cubicBezTo>
                    <a:pt x="3497" y="10634"/>
                    <a:pt x="4190" y="9910"/>
                    <a:pt x="4190" y="9028"/>
                  </a:cubicBezTo>
                  <a:cubicBezTo>
                    <a:pt x="4190" y="8902"/>
                    <a:pt x="4159" y="8776"/>
                    <a:pt x="4159" y="8618"/>
                  </a:cubicBezTo>
                  <a:cubicBezTo>
                    <a:pt x="4505" y="8555"/>
                    <a:pt x="4820" y="8397"/>
                    <a:pt x="5104" y="8145"/>
                  </a:cubicBezTo>
                  <a:cubicBezTo>
                    <a:pt x="5419" y="7830"/>
                    <a:pt x="5608" y="7389"/>
                    <a:pt x="5608" y="6917"/>
                  </a:cubicBezTo>
                  <a:cubicBezTo>
                    <a:pt x="5608" y="6539"/>
                    <a:pt x="5482" y="6192"/>
                    <a:pt x="5261" y="5909"/>
                  </a:cubicBezTo>
                  <a:cubicBezTo>
                    <a:pt x="5482" y="5594"/>
                    <a:pt x="5608" y="5247"/>
                    <a:pt x="5608" y="4869"/>
                  </a:cubicBezTo>
                  <a:cubicBezTo>
                    <a:pt x="5608" y="4396"/>
                    <a:pt x="5387" y="3987"/>
                    <a:pt x="5072" y="3672"/>
                  </a:cubicBezTo>
                  <a:cubicBezTo>
                    <a:pt x="4852" y="3420"/>
                    <a:pt x="4505" y="3262"/>
                    <a:pt x="4127" y="3199"/>
                  </a:cubicBezTo>
                  <a:cubicBezTo>
                    <a:pt x="4253" y="2632"/>
                    <a:pt x="4096" y="2002"/>
                    <a:pt x="3655" y="1561"/>
                  </a:cubicBezTo>
                  <a:cubicBezTo>
                    <a:pt x="3403" y="1309"/>
                    <a:pt x="3025" y="1120"/>
                    <a:pt x="2647" y="1088"/>
                  </a:cubicBezTo>
                  <a:cubicBezTo>
                    <a:pt x="2394" y="584"/>
                    <a:pt x="1985" y="143"/>
                    <a:pt x="1449" y="49"/>
                  </a:cubicBezTo>
                  <a:cubicBezTo>
                    <a:pt x="1319" y="16"/>
                    <a:pt x="1189" y="0"/>
                    <a:pt x="1060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1"/>
            <p:cNvSpPr/>
            <p:nvPr/>
          </p:nvSpPr>
          <p:spPr>
            <a:xfrm>
              <a:off x="-22845575" y="3504075"/>
              <a:ext cx="139425" cy="294250"/>
            </a:xfrm>
            <a:custGeom>
              <a:rect b="b" l="l" r="r" t="t"/>
              <a:pathLst>
                <a:path extrusionOk="0" h="11770" w="5577">
                  <a:moveTo>
                    <a:pt x="4187" y="2948"/>
                  </a:moveTo>
                  <a:cubicBezTo>
                    <a:pt x="4277" y="2948"/>
                    <a:pt x="4364" y="2980"/>
                    <a:pt x="4411" y="3043"/>
                  </a:cubicBezTo>
                  <a:cubicBezTo>
                    <a:pt x="5104" y="3673"/>
                    <a:pt x="5104" y="4775"/>
                    <a:pt x="4411" y="5437"/>
                  </a:cubicBezTo>
                  <a:cubicBezTo>
                    <a:pt x="4364" y="5500"/>
                    <a:pt x="4277" y="5532"/>
                    <a:pt x="4187" y="5532"/>
                  </a:cubicBezTo>
                  <a:cubicBezTo>
                    <a:pt x="4096" y="5532"/>
                    <a:pt x="4002" y="5500"/>
                    <a:pt x="3939" y="5437"/>
                  </a:cubicBezTo>
                  <a:cubicBezTo>
                    <a:pt x="3844" y="5311"/>
                    <a:pt x="3844" y="5090"/>
                    <a:pt x="3939" y="4964"/>
                  </a:cubicBezTo>
                  <a:cubicBezTo>
                    <a:pt x="4348" y="4555"/>
                    <a:pt x="4348" y="3893"/>
                    <a:pt x="3939" y="3515"/>
                  </a:cubicBezTo>
                  <a:cubicBezTo>
                    <a:pt x="3844" y="3389"/>
                    <a:pt x="3844" y="3137"/>
                    <a:pt x="3939" y="3043"/>
                  </a:cubicBezTo>
                  <a:cubicBezTo>
                    <a:pt x="4002" y="2980"/>
                    <a:pt x="4096" y="2948"/>
                    <a:pt x="4187" y="2948"/>
                  </a:cubicBezTo>
                  <a:close/>
                  <a:moveTo>
                    <a:pt x="3148" y="7314"/>
                  </a:moveTo>
                  <a:cubicBezTo>
                    <a:pt x="4123" y="7314"/>
                    <a:pt x="4915" y="8092"/>
                    <a:pt x="4915" y="9060"/>
                  </a:cubicBezTo>
                  <a:cubicBezTo>
                    <a:pt x="4915" y="9249"/>
                    <a:pt x="4726" y="9407"/>
                    <a:pt x="4537" y="9407"/>
                  </a:cubicBezTo>
                  <a:cubicBezTo>
                    <a:pt x="4348" y="9407"/>
                    <a:pt x="4191" y="9249"/>
                    <a:pt x="4191" y="9060"/>
                  </a:cubicBezTo>
                  <a:cubicBezTo>
                    <a:pt x="4191" y="8468"/>
                    <a:pt x="3662" y="8015"/>
                    <a:pt x="3101" y="8015"/>
                  </a:cubicBezTo>
                  <a:cubicBezTo>
                    <a:pt x="3066" y="8015"/>
                    <a:pt x="3030" y="8017"/>
                    <a:pt x="2994" y="8020"/>
                  </a:cubicBezTo>
                  <a:cubicBezTo>
                    <a:pt x="2968" y="8029"/>
                    <a:pt x="2944" y="8033"/>
                    <a:pt x="2920" y="8033"/>
                  </a:cubicBezTo>
                  <a:cubicBezTo>
                    <a:pt x="2765" y="8033"/>
                    <a:pt x="2643" y="7869"/>
                    <a:pt x="2616" y="7705"/>
                  </a:cubicBezTo>
                  <a:cubicBezTo>
                    <a:pt x="2584" y="7516"/>
                    <a:pt x="2742" y="7359"/>
                    <a:pt x="2931" y="7327"/>
                  </a:cubicBezTo>
                  <a:cubicBezTo>
                    <a:pt x="3004" y="7319"/>
                    <a:pt x="3077" y="7314"/>
                    <a:pt x="3148" y="7314"/>
                  </a:cubicBezTo>
                  <a:close/>
                  <a:moveTo>
                    <a:pt x="4581" y="0"/>
                  </a:moveTo>
                  <a:cubicBezTo>
                    <a:pt x="4444" y="0"/>
                    <a:pt x="4303" y="16"/>
                    <a:pt x="4159" y="50"/>
                  </a:cubicBezTo>
                  <a:cubicBezTo>
                    <a:pt x="3592" y="144"/>
                    <a:pt x="3214" y="585"/>
                    <a:pt x="2962" y="1089"/>
                  </a:cubicBezTo>
                  <a:cubicBezTo>
                    <a:pt x="2584" y="1152"/>
                    <a:pt x="2206" y="1310"/>
                    <a:pt x="1954" y="1562"/>
                  </a:cubicBezTo>
                  <a:cubicBezTo>
                    <a:pt x="1513" y="2003"/>
                    <a:pt x="1355" y="2633"/>
                    <a:pt x="1481" y="3200"/>
                  </a:cubicBezTo>
                  <a:cubicBezTo>
                    <a:pt x="1135" y="3232"/>
                    <a:pt x="820" y="3389"/>
                    <a:pt x="536" y="3673"/>
                  </a:cubicBezTo>
                  <a:cubicBezTo>
                    <a:pt x="221" y="3988"/>
                    <a:pt x="1" y="4397"/>
                    <a:pt x="1" y="4870"/>
                  </a:cubicBezTo>
                  <a:cubicBezTo>
                    <a:pt x="1" y="5280"/>
                    <a:pt x="127" y="5626"/>
                    <a:pt x="379" y="5910"/>
                  </a:cubicBezTo>
                  <a:cubicBezTo>
                    <a:pt x="127" y="6225"/>
                    <a:pt x="1" y="6571"/>
                    <a:pt x="1" y="6918"/>
                  </a:cubicBezTo>
                  <a:cubicBezTo>
                    <a:pt x="1" y="7390"/>
                    <a:pt x="221" y="7831"/>
                    <a:pt x="536" y="8146"/>
                  </a:cubicBezTo>
                  <a:cubicBezTo>
                    <a:pt x="788" y="8430"/>
                    <a:pt x="1135" y="8588"/>
                    <a:pt x="1481" y="8619"/>
                  </a:cubicBezTo>
                  <a:cubicBezTo>
                    <a:pt x="1229" y="9690"/>
                    <a:pt x="1985" y="10604"/>
                    <a:pt x="2931" y="10698"/>
                  </a:cubicBezTo>
                  <a:cubicBezTo>
                    <a:pt x="3214" y="11328"/>
                    <a:pt x="3781" y="11769"/>
                    <a:pt x="4537" y="11769"/>
                  </a:cubicBezTo>
                  <a:cubicBezTo>
                    <a:pt x="4947" y="11769"/>
                    <a:pt x="5293" y="11612"/>
                    <a:pt x="5577" y="11423"/>
                  </a:cubicBezTo>
                  <a:lnTo>
                    <a:pt x="5577" y="6571"/>
                  </a:lnTo>
                  <a:cubicBezTo>
                    <a:pt x="5293" y="6823"/>
                    <a:pt x="4947" y="6918"/>
                    <a:pt x="4537" y="6918"/>
                  </a:cubicBezTo>
                  <a:cubicBezTo>
                    <a:pt x="4348" y="6918"/>
                    <a:pt x="4191" y="6760"/>
                    <a:pt x="4191" y="6571"/>
                  </a:cubicBezTo>
                  <a:cubicBezTo>
                    <a:pt x="4191" y="6382"/>
                    <a:pt x="4348" y="6225"/>
                    <a:pt x="4537" y="6225"/>
                  </a:cubicBezTo>
                  <a:cubicBezTo>
                    <a:pt x="5136" y="6225"/>
                    <a:pt x="5577" y="5752"/>
                    <a:pt x="5577" y="5185"/>
                  </a:cubicBezTo>
                  <a:lnTo>
                    <a:pt x="5577" y="302"/>
                  </a:lnTo>
                  <a:cubicBezTo>
                    <a:pt x="5300" y="117"/>
                    <a:pt x="4956" y="0"/>
                    <a:pt x="4581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12" name="Google Shape;112;p1"/>
          <p:cNvGrpSpPr/>
          <p:nvPr/>
        </p:nvGrpSpPr>
        <p:grpSpPr>
          <a:xfrm>
            <a:off x="1391830" y="1570529"/>
            <a:ext cx="820014" cy="754193"/>
            <a:chOff x="-37804925" y="3953450"/>
            <a:chExt cx="315075" cy="318225"/>
          </a:xfrm>
        </p:grpSpPr>
        <p:sp>
          <p:nvSpPr>
            <p:cNvPr id="113" name="Google Shape;113;p1"/>
            <p:cNvSpPr/>
            <p:nvPr/>
          </p:nvSpPr>
          <p:spPr>
            <a:xfrm>
              <a:off x="-37614300" y="3955025"/>
              <a:ext cx="124450" cy="186200"/>
            </a:xfrm>
            <a:custGeom>
              <a:rect b="b" l="l" r="r" t="t"/>
              <a:pathLst>
                <a:path extrusionOk="0" h="7448" w="4978">
                  <a:moveTo>
                    <a:pt x="2489" y="820"/>
                  </a:moveTo>
                  <a:cubicBezTo>
                    <a:pt x="3403" y="820"/>
                    <a:pt x="4127" y="1576"/>
                    <a:pt x="4127" y="2490"/>
                  </a:cubicBezTo>
                  <a:cubicBezTo>
                    <a:pt x="4127" y="3372"/>
                    <a:pt x="3403" y="4128"/>
                    <a:pt x="2489" y="4128"/>
                  </a:cubicBezTo>
                  <a:cubicBezTo>
                    <a:pt x="1575" y="4128"/>
                    <a:pt x="819" y="3372"/>
                    <a:pt x="819" y="2490"/>
                  </a:cubicBezTo>
                  <a:cubicBezTo>
                    <a:pt x="819" y="1576"/>
                    <a:pt x="1575" y="820"/>
                    <a:pt x="2489" y="820"/>
                  </a:cubicBezTo>
                  <a:close/>
                  <a:moveTo>
                    <a:pt x="2489" y="1"/>
                  </a:moveTo>
                  <a:cubicBezTo>
                    <a:pt x="1103" y="1"/>
                    <a:pt x="0" y="1104"/>
                    <a:pt x="0" y="2490"/>
                  </a:cubicBezTo>
                  <a:cubicBezTo>
                    <a:pt x="0" y="3214"/>
                    <a:pt x="315" y="3845"/>
                    <a:pt x="819" y="4317"/>
                  </a:cubicBezTo>
                  <a:lnTo>
                    <a:pt x="819" y="7058"/>
                  </a:lnTo>
                  <a:cubicBezTo>
                    <a:pt x="819" y="7287"/>
                    <a:pt x="1012" y="7448"/>
                    <a:pt x="1225" y="7448"/>
                  </a:cubicBezTo>
                  <a:cubicBezTo>
                    <a:pt x="1334" y="7448"/>
                    <a:pt x="1448" y="7406"/>
                    <a:pt x="1544" y="7310"/>
                  </a:cubicBezTo>
                  <a:lnTo>
                    <a:pt x="2489" y="6365"/>
                  </a:lnTo>
                  <a:lnTo>
                    <a:pt x="3434" y="7310"/>
                  </a:lnTo>
                  <a:cubicBezTo>
                    <a:pt x="3530" y="7406"/>
                    <a:pt x="3640" y="7448"/>
                    <a:pt x="3744" y="7448"/>
                  </a:cubicBezTo>
                  <a:cubicBezTo>
                    <a:pt x="3948" y="7448"/>
                    <a:pt x="4127" y="7287"/>
                    <a:pt x="4127" y="7058"/>
                  </a:cubicBezTo>
                  <a:lnTo>
                    <a:pt x="4127" y="4317"/>
                  </a:lnTo>
                  <a:cubicBezTo>
                    <a:pt x="4663" y="3845"/>
                    <a:pt x="4978" y="3214"/>
                    <a:pt x="4978" y="2490"/>
                  </a:cubicBezTo>
                  <a:cubicBezTo>
                    <a:pt x="4978" y="1104"/>
                    <a:pt x="3875" y="1"/>
                    <a:pt x="2489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4" name="Google Shape;114;p1"/>
            <p:cNvSpPr/>
            <p:nvPr/>
          </p:nvSpPr>
          <p:spPr>
            <a:xfrm>
              <a:off x="-37761600" y="4230700"/>
              <a:ext cx="270175" cy="40975"/>
            </a:xfrm>
            <a:custGeom>
              <a:rect b="b" l="l" r="r" t="t"/>
              <a:pathLst>
                <a:path extrusionOk="0" h="1639" w="10807">
                  <a:moveTo>
                    <a:pt x="1450" y="1"/>
                  </a:moveTo>
                  <a:cubicBezTo>
                    <a:pt x="1292" y="788"/>
                    <a:pt x="662" y="1387"/>
                    <a:pt x="1" y="1639"/>
                  </a:cubicBezTo>
                  <a:lnTo>
                    <a:pt x="8822" y="1639"/>
                  </a:lnTo>
                  <a:cubicBezTo>
                    <a:pt x="9799" y="1639"/>
                    <a:pt x="10649" y="946"/>
                    <a:pt x="1080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"/>
            <p:cNvSpPr/>
            <p:nvPr/>
          </p:nvSpPr>
          <p:spPr>
            <a:xfrm>
              <a:off x="-37804925" y="3953450"/>
              <a:ext cx="274125" cy="295675"/>
            </a:xfrm>
            <a:custGeom>
              <a:rect b="b" l="l" r="r" t="t"/>
              <a:pathLst>
                <a:path extrusionOk="0" h="11827" w="10965">
                  <a:moveTo>
                    <a:pt x="379" y="1"/>
                  </a:moveTo>
                  <a:cubicBezTo>
                    <a:pt x="158" y="1"/>
                    <a:pt x="1" y="221"/>
                    <a:pt x="1" y="411"/>
                  </a:cubicBezTo>
                  <a:lnTo>
                    <a:pt x="1" y="10618"/>
                  </a:lnTo>
                  <a:cubicBezTo>
                    <a:pt x="1" y="11280"/>
                    <a:pt x="537" y="11815"/>
                    <a:pt x="1198" y="11815"/>
                  </a:cubicBezTo>
                  <a:cubicBezTo>
                    <a:pt x="1247" y="11823"/>
                    <a:pt x="1295" y="11826"/>
                    <a:pt x="1342" y="11826"/>
                  </a:cubicBezTo>
                  <a:cubicBezTo>
                    <a:pt x="1912" y="11826"/>
                    <a:pt x="2395" y="11318"/>
                    <a:pt x="2395" y="10650"/>
                  </a:cubicBezTo>
                  <a:cubicBezTo>
                    <a:pt x="2395" y="10398"/>
                    <a:pt x="2584" y="10272"/>
                    <a:pt x="2836" y="10272"/>
                  </a:cubicBezTo>
                  <a:lnTo>
                    <a:pt x="10965" y="10272"/>
                  </a:lnTo>
                  <a:lnTo>
                    <a:pt x="10965" y="8255"/>
                  </a:lnTo>
                  <a:cubicBezTo>
                    <a:pt x="10807" y="8161"/>
                    <a:pt x="10650" y="8098"/>
                    <a:pt x="10492" y="7972"/>
                  </a:cubicBezTo>
                  <a:lnTo>
                    <a:pt x="10146" y="7625"/>
                  </a:lnTo>
                  <a:lnTo>
                    <a:pt x="9799" y="7972"/>
                  </a:lnTo>
                  <a:cubicBezTo>
                    <a:pt x="9547" y="8224"/>
                    <a:pt x="9232" y="8318"/>
                    <a:pt x="8917" y="8318"/>
                  </a:cubicBezTo>
                  <a:cubicBezTo>
                    <a:pt x="8255" y="8318"/>
                    <a:pt x="7720" y="7783"/>
                    <a:pt x="7720" y="7058"/>
                  </a:cubicBezTo>
                  <a:lnTo>
                    <a:pt x="7720" y="4664"/>
                  </a:lnTo>
                  <a:cubicBezTo>
                    <a:pt x="7184" y="4065"/>
                    <a:pt x="6869" y="3309"/>
                    <a:pt x="6869" y="2490"/>
                  </a:cubicBezTo>
                  <a:cubicBezTo>
                    <a:pt x="6869" y="1513"/>
                    <a:pt x="7310" y="600"/>
                    <a:pt x="8035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16" name="Google Shape;116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23076" y="8822375"/>
            <a:ext cx="265975" cy="2659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1"/>
          <p:cNvGrpSpPr/>
          <p:nvPr/>
        </p:nvGrpSpPr>
        <p:grpSpPr>
          <a:xfrm>
            <a:off x="174605" y="478392"/>
            <a:ext cx="399038" cy="372165"/>
            <a:chOff x="-38542250" y="3220175"/>
            <a:chExt cx="341525" cy="318525"/>
          </a:xfrm>
        </p:grpSpPr>
        <p:sp>
          <p:nvSpPr>
            <p:cNvPr id="118" name="Google Shape;118;p1"/>
            <p:cNvSpPr/>
            <p:nvPr/>
          </p:nvSpPr>
          <p:spPr>
            <a:xfrm>
              <a:off x="-38542250" y="3440725"/>
              <a:ext cx="101750" cy="97975"/>
            </a:xfrm>
            <a:custGeom>
              <a:rect b="b" l="l" r="r" t="t"/>
              <a:pathLst>
                <a:path extrusionOk="0" h="3919" w="4070">
                  <a:moveTo>
                    <a:pt x="1455" y="0"/>
                  </a:moveTo>
                  <a:lnTo>
                    <a:pt x="1013" y="2489"/>
                  </a:lnTo>
                  <a:lnTo>
                    <a:pt x="289" y="3214"/>
                  </a:lnTo>
                  <a:cubicBezTo>
                    <a:pt x="1" y="3502"/>
                    <a:pt x="280" y="3919"/>
                    <a:pt x="597" y="3919"/>
                  </a:cubicBezTo>
                  <a:cubicBezTo>
                    <a:pt x="695" y="3919"/>
                    <a:pt x="798" y="3878"/>
                    <a:pt x="887" y="3781"/>
                  </a:cubicBezTo>
                  <a:lnTo>
                    <a:pt x="1612" y="3088"/>
                  </a:lnTo>
                  <a:lnTo>
                    <a:pt x="4069" y="2647"/>
                  </a:lnTo>
                  <a:lnTo>
                    <a:pt x="1455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9" name="Google Shape;119;p1"/>
            <p:cNvSpPr/>
            <p:nvPr/>
          </p:nvSpPr>
          <p:spPr>
            <a:xfrm>
              <a:off x="-38494875" y="3354075"/>
              <a:ext cx="141800" cy="141025"/>
            </a:xfrm>
            <a:custGeom>
              <a:rect b="b" l="l" r="r" t="t"/>
              <a:pathLst>
                <a:path extrusionOk="0" h="5641" w="5672">
                  <a:moveTo>
                    <a:pt x="2742" y="1"/>
                  </a:moveTo>
                  <a:lnTo>
                    <a:pt x="1" y="2710"/>
                  </a:lnTo>
                  <a:lnTo>
                    <a:pt x="2931" y="5640"/>
                  </a:lnTo>
                  <a:lnTo>
                    <a:pt x="5671" y="2899"/>
                  </a:lnTo>
                  <a:lnTo>
                    <a:pt x="2742" y="1"/>
                  </a:ln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0" name="Google Shape;120;p1"/>
            <p:cNvSpPr/>
            <p:nvPr/>
          </p:nvSpPr>
          <p:spPr>
            <a:xfrm>
              <a:off x="-38432050" y="3220175"/>
              <a:ext cx="231325" cy="192225"/>
            </a:xfrm>
            <a:custGeom>
              <a:rect b="b" l="l" r="r" t="t"/>
              <a:pathLst>
                <a:path extrusionOk="0" h="7689" w="9253">
                  <a:moveTo>
                    <a:pt x="3442" y="1"/>
                  </a:moveTo>
                  <a:cubicBezTo>
                    <a:pt x="3127" y="1"/>
                    <a:pt x="2812" y="127"/>
                    <a:pt x="2591" y="379"/>
                  </a:cubicBezTo>
                  <a:lnTo>
                    <a:pt x="292" y="2647"/>
                  </a:lnTo>
                  <a:cubicBezTo>
                    <a:pt x="1" y="2962"/>
                    <a:pt x="287" y="3370"/>
                    <a:pt x="607" y="3370"/>
                  </a:cubicBezTo>
                  <a:cubicBezTo>
                    <a:pt x="704" y="3370"/>
                    <a:pt x="803" y="3333"/>
                    <a:pt x="890" y="3246"/>
                  </a:cubicBezTo>
                  <a:lnTo>
                    <a:pt x="3190" y="946"/>
                  </a:lnTo>
                  <a:cubicBezTo>
                    <a:pt x="3269" y="867"/>
                    <a:pt x="3371" y="828"/>
                    <a:pt x="3474" y="828"/>
                  </a:cubicBezTo>
                  <a:cubicBezTo>
                    <a:pt x="3576" y="828"/>
                    <a:pt x="3678" y="867"/>
                    <a:pt x="3757" y="946"/>
                  </a:cubicBezTo>
                  <a:lnTo>
                    <a:pt x="4198" y="1387"/>
                  </a:lnTo>
                  <a:lnTo>
                    <a:pt x="827" y="4758"/>
                  </a:lnTo>
                  <a:lnTo>
                    <a:pt x="3726" y="7688"/>
                  </a:lnTo>
                  <a:lnTo>
                    <a:pt x="7821" y="3593"/>
                  </a:lnTo>
                  <a:cubicBezTo>
                    <a:pt x="9253" y="2161"/>
                    <a:pt x="8028" y="43"/>
                    <a:pt x="6392" y="43"/>
                  </a:cubicBezTo>
                  <a:cubicBezTo>
                    <a:pt x="5868" y="43"/>
                    <a:pt x="5301" y="261"/>
                    <a:pt x="4765" y="789"/>
                  </a:cubicBezTo>
                  <a:cubicBezTo>
                    <a:pt x="4324" y="379"/>
                    <a:pt x="4041" y="1"/>
                    <a:pt x="3442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"/>
          <p:cNvSpPr/>
          <p:nvPr/>
        </p:nvSpPr>
        <p:spPr>
          <a:xfrm>
            <a:off x="545450" y="4671400"/>
            <a:ext cx="22455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2"/>
          <p:cNvSpPr/>
          <p:nvPr/>
        </p:nvSpPr>
        <p:spPr>
          <a:xfrm>
            <a:off x="545450" y="2165725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2"/>
          <p:cNvSpPr/>
          <p:nvPr/>
        </p:nvSpPr>
        <p:spPr>
          <a:xfrm>
            <a:off x="545450" y="1321950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8" name="Google Shape;128;p2"/>
          <p:cNvSpPr txBox="1"/>
          <p:nvPr/>
        </p:nvSpPr>
        <p:spPr>
          <a:xfrm>
            <a:off x="503527" y="532464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Déroulé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"/>
          <p:cNvSpPr txBox="1"/>
          <p:nvPr/>
        </p:nvSpPr>
        <p:spPr>
          <a:xfrm flipH="1" rot="5400000">
            <a:off x="5405250" y="7817375"/>
            <a:ext cx="36009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4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2"/>
          <p:cNvSpPr txBox="1"/>
          <p:nvPr/>
        </p:nvSpPr>
        <p:spPr>
          <a:xfrm>
            <a:off x="468650" y="1321950"/>
            <a:ext cx="5946000" cy="680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Introduction : 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Introduisez l'atelier en annonçant le programme : Vous allez écrire ensemble un guide de bonnes pratiques pour protéger ses données personnelles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Expression :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Atelier collage/découpage :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Accompagnez les personnes à réaliser 3 fresques (une par question) en découpant dans des magazines puis en collant sur des grandes feuilles, ce qui permet de mémoriser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Qu’est ce qu’un donnée personnelle ? (par exemple, mon nom, ma maison, mon code bancaire, etc.)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Qui les utilise et pourquoi ? (par exemple, grandes entreprises, pirates, publicités, etc.)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Comment les protéger ? (par exemple, mots de passe, formulaires, etc.)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N’hésitez pas à questionner les choix  et à comprendre ce qui permet de mémoriser les acquis.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Synthèse et conclusion :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Distribuez la fiche mémo et lisez la ensemble. Vérifiez si les propositions faites concordent, complètent ou annulent la fiche mémo.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Vérifiez en même temps la compréhension de la fiche mémo.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Si ce n'est pas le cas, demandez ce qui est difficile à comprendre et proposez d'autres pistes de compréhension (autre picto, schéma, écrit, etc.)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Assurez-vous que les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repartent avec leur mémo.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Proposez une version dématérialisée aux accompagnants pour anticiper une potentielle perte.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Eventuellement : mettez au propre le travail produit avec les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lors du temps 2 (Expression) et distribuez-le</a:t>
            </a:r>
            <a:endParaRPr b="0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31" name="Google Shape;131;p2"/>
          <p:cNvGrpSpPr/>
          <p:nvPr/>
        </p:nvGrpSpPr>
        <p:grpSpPr>
          <a:xfrm>
            <a:off x="6986355" y="561342"/>
            <a:ext cx="399038" cy="372165"/>
            <a:chOff x="-38542250" y="3220175"/>
            <a:chExt cx="341525" cy="318525"/>
          </a:xfrm>
        </p:grpSpPr>
        <p:sp>
          <p:nvSpPr>
            <p:cNvPr id="132" name="Google Shape;132;p2"/>
            <p:cNvSpPr/>
            <p:nvPr/>
          </p:nvSpPr>
          <p:spPr>
            <a:xfrm>
              <a:off x="-38542250" y="3440725"/>
              <a:ext cx="101750" cy="97975"/>
            </a:xfrm>
            <a:custGeom>
              <a:rect b="b" l="l" r="r" t="t"/>
              <a:pathLst>
                <a:path extrusionOk="0" h="3919" w="4070">
                  <a:moveTo>
                    <a:pt x="1455" y="0"/>
                  </a:moveTo>
                  <a:lnTo>
                    <a:pt x="1013" y="2489"/>
                  </a:lnTo>
                  <a:lnTo>
                    <a:pt x="289" y="3214"/>
                  </a:lnTo>
                  <a:cubicBezTo>
                    <a:pt x="1" y="3502"/>
                    <a:pt x="280" y="3919"/>
                    <a:pt x="597" y="3919"/>
                  </a:cubicBezTo>
                  <a:cubicBezTo>
                    <a:pt x="695" y="3919"/>
                    <a:pt x="798" y="3878"/>
                    <a:pt x="887" y="3781"/>
                  </a:cubicBezTo>
                  <a:lnTo>
                    <a:pt x="1612" y="3088"/>
                  </a:lnTo>
                  <a:lnTo>
                    <a:pt x="4069" y="2647"/>
                  </a:lnTo>
                  <a:lnTo>
                    <a:pt x="1455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-38494875" y="3354075"/>
              <a:ext cx="141800" cy="141025"/>
            </a:xfrm>
            <a:custGeom>
              <a:rect b="b" l="l" r="r" t="t"/>
              <a:pathLst>
                <a:path extrusionOk="0" h="5641" w="5672">
                  <a:moveTo>
                    <a:pt x="2742" y="1"/>
                  </a:moveTo>
                  <a:lnTo>
                    <a:pt x="1" y="2710"/>
                  </a:lnTo>
                  <a:lnTo>
                    <a:pt x="2931" y="5640"/>
                  </a:lnTo>
                  <a:lnTo>
                    <a:pt x="5671" y="2899"/>
                  </a:lnTo>
                  <a:lnTo>
                    <a:pt x="2742" y="1"/>
                  </a:ln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-38432050" y="3220175"/>
              <a:ext cx="231325" cy="192225"/>
            </a:xfrm>
            <a:custGeom>
              <a:rect b="b" l="l" r="r" t="t"/>
              <a:pathLst>
                <a:path extrusionOk="0" h="7689" w="9253">
                  <a:moveTo>
                    <a:pt x="3442" y="1"/>
                  </a:moveTo>
                  <a:cubicBezTo>
                    <a:pt x="3127" y="1"/>
                    <a:pt x="2812" y="127"/>
                    <a:pt x="2591" y="379"/>
                  </a:cubicBezTo>
                  <a:lnTo>
                    <a:pt x="292" y="2647"/>
                  </a:lnTo>
                  <a:cubicBezTo>
                    <a:pt x="1" y="2962"/>
                    <a:pt x="287" y="3370"/>
                    <a:pt x="607" y="3370"/>
                  </a:cubicBezTo>
                  <a:cubicBezTo>
                    <a:pt x="704" y="3370"/>
                    <a:pt x="803" y="3333"/>
                    <a:pt x="890" y="3246"/>
                  </a:cubicBezTo>
                  <a:lnTo>
                    <a:pt x="3190" y="946"/>
                  </a:lnTo>
                  <a:cubicBezTo>
                    <a:pt x="3269" y="867"/>
                    <a:pt x="3371" y="828"/>
                    <a:pt x="3474" y="828"/>
                  </a:cubicBezTo>
                  <a:cubicBezTo>
                    <a:pt x="3576" y="828"/>
                    <a:pt x="3678" y="867"/>
                    <a:pt x="3757" y="946"/>
                  </a:cubicBezTo>
                  <a:lnTo>
                    <a:pt x="4198" y="1387"/>
                  </a:lnTo>
                  <a:lnTo>
                    <a:pt x="827" y="4758"/>
                  </a:lnTo>
                  <a:lnTo>
                    <a:pt x="3726" y="7688"/>
                  </a:lnTo>
                  <a:lnTo>
                    <a:pt x="7821" y="3593"/>
                  </a:lnTo>
                  <a:cubicBezTo>
                    <a:pt x="9253" y="2161"/>
                    <a:pt x="8028" y="43"/>
                    <a:pt x="6392" y="43"/>
                  </a:cubicBezTo>
                  <a:cubicBezTo>
                    <a:pt x="5868" y="43"/>
                    <a:pt x="5301" y="261"/>
                    <a:pt x="4765" y="789"/>
                  </a:cubicBezTo>
                  <a:cubicBezTo>
                    <a:pt x="4324" y="379"/>
                    <a:pt x="4041" y="1"/>
                    <a:pt x="3442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"/>
          <p:cNvSpPr txBox="1"/>
          <p:nvPr/>
        </p:nvSpPr>
        <p:spPr>
          <a:xfrm>
            <a:off x="1108202" y="3791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Conseils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3"/>
          <p:cNvSpPr txBox="1"/>
          <p:nvPr/>
        </p:nvSpPr>
        <p:spPr>
          <a:xfrm rot="-5400000">
            <a:off x="-1519500" y="7413300"/>
            <a:ext cx="3900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4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3"/>
          <p:cNvSpPr txBox="1"/>
          <p:nvPr/>
        </p:nvSpPr>
        <p:spPr>
          <a:xfrm>
            <a:off x="2523100" y="4718419"/>
            <a:ext cx="4784400" cy="98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Pour faire face à des potentielles problématiques liées à des troubles de l’inhibition des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, équipez-vous et présentez aux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un dispositif type “bâton de parole”. Si un ou plusieurs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 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ont des difficultés de préhension, soyez </a:t>
            </a:r>
            <a:r>
              <a:rPr lang="fr" sz="1100">
                <a:solidFill>
                  <a:srgbClr val="213A8E"/>
                </a:solidFill>
                <a:highlight>
                  <a:srgbClr val="FFFFFF"/>
                </a:highlight>
              </a:rPr>
              <a:t>la personne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qui fera voyager le “bâton de parole”.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2" name="Google Shape;142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71550" y="4635463"/>
            <a:ext cx="1153225" cy="11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p3"/>
          <p:cNvSpPr txBox="1"/>
          <p:nvPr/>
        </p:nvSpPr>
        <p:spPr>
          <a:xfrm>
            <a:off x="1271550" y="1451925"/>
            <a:ext cx="58338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Les personnes handicapées intellectuelles savent mieux que les autres ce qu’elles comprennent. Pour cela, il est important qu’elles produisent, lisent ou entendent les textes de synthèse.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Concrètement, vous pouvez :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Faites lire le mémo par une personne en situation de handicap. Si personne ne veut, lisez le et demandez à être arrêté dès qu’un mot ne semble pas compris.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Si vous posez des questions de compréhension, ne posez pas des questions auxquelles les personnes peuvent simplement répondre par « oui » ou « non ».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Posez plutôt des questions qui montreront si les personnes ont compris. Par exemple : « De quoi parle ce document ? » « Qu’avez-vous compris ? » « Que n’avez-vous pas compris ? » 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(d’après “N'écrivez pas pour nous sans nous” - UNAPEI 2009”)</a:t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4" name="Google Shape;144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776150" y="5946501"/>
            <a:ext cx="1414900" cy="1414924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3"/>
          <p:cNvSpPr txBox="1"/>
          <p:nvPr/>
        </p:nvSpPr>
        <p:spPr>
          <a:xfrm>
            <a:off x="1271550" y="6247913"/>
            <a:ext cx="4351800" cy="81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Les fiches mémo FALC sont volontairement “brutes”, sans images, photos ou pictographie. N’hésitez pas à vous en emparer pour compléter la compréhension avec les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et à les modifier le cas échéant.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6" name="Google Shape;146;p3"/>
          <p:cNvGrpSpPr/>
          <p:nvPr/>
        </p:nvGrpSpPr>
        <p:grpSpPr>
          <a:xfrm>
            <a:off x="174605" y="478392"/>
            <a:ext cx="399038" cy="372165"/>
            <a:chOff x="-38542250" y="3220175"/>
            <a:chExt cx="341525" cy="318525"/>
          </a:xfrm>
        </p:grpSpPr>
        <p:sp>
          <p:nvSpPr>
            <p:cNvPr id="147" name="Google Shape;147;p3"/>
            <p:cNvSpPr/>
            <p:nvPr/>
          </p:nvSpPr>
          <p:spPr>
            <a:xfrm>
              <a:off x="-38542250" y="3440725"/>
              <a:ext cx="101750" cy="97975"/>
            </a:xfrm>
            <a:custGeom>
              <a:rect b="b" l="l" r="r" t="t"/>
              <a:pathLst>
                <a:path extrusionOk="0" h="3919" w="4070">
                  <a:moveTo>
                    <a:pt x="1455" y="0"/>
                  </a:moveTo>
                  <a:lnTo>
                    <a:pt x="1013" y="2489"/>
                  </a:lnTo>
                  <a:lnTo>
                    <a:pt x="289" y="3214"/>
                  </a:lnTo>
                  <a:cubicBezTo>
                    <a:pt x="1" y="3502"/>
                    <a:pt x="280" y="3919"/>
                    <a:pt x="597" y="3919"/>
                  </a:cubicBezTo>
                  <a:cubicBezTo>
                    <a:pt x="695" y="3919"/>
                    <a:pt x="798" y="3878"/>
                    <a:pt x="887" y="3781"/>
                  </a:cubicBezTo>
                  <a:lnTo>
                    <a:pt x="1612" y="3088"/>
                  </a:lnTo>
                  <a:lnTo>
                    <a:pt x="4069" y="2647"/>
                  </a:lnTo>
                  <a:lnTo>
                    <a:pt x="1455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3"/>
            <p:cNvSpPr/>
            <p:nvPr/>
          </p:nvSpPr>
          <p:spPr>
            <a:xfrm>
              <a:off x="-38494875" y="3354075"/>
              <a:ext cx="141800" cy="141025"/>
            </a:xfrm>
            <a:custGeom>
              <a:rect b="b" l="l" r="r" t="t"/>
              <a:pathLst>
                <a:path extrusionOk="0" h="5641" w="5672">
                  <a:moveTo>
                    <a:pt x="2742" y="1"/>
                  </a:moveTo>
                  <a:lnTo>
                    <a:pt x="1" y="2710"/>
                  </a:lnTo>
                  <a:lnTo>
                    <a:pt x="2931" y="5640"/>
                  </a:lnTo>
                  <a:lnTo>
                    <a:pt x="5671" y="2899"/>
                  </a:lnTo>
                  <a:lnTo>
                    <a:pt x="2742" y="1"/>
                  </a:ln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3"/>
            <p:cNvSpPr/>
            <p:nvPr/>
          </p:nvSpPr>
          <p:spPr>
            <a:xfrm>
              <a:off x="-38432050" y="3220175"/>
              <a:ext cx="231325" cy="192225"/>
            </a:xfrm>
            <a:custGeom>
              <a:rect b="b" l="l" r="r" t="t"/>
              <a:pathLst>
                <a:path extrusionOk="0" h="7689" w="9253">
                  <a:moveTo>
                    <a:pt x="3442" y="1"/>
                  </a:moveTo>
                  <a:cubicBezTo>
                    <a:pt x="3127" y="1"/>
                    <a:pt x="2812" y="127"/>
                    <a:pt x="2591" y="379"/>
                  </a:cubicBezTo>
                  <a:lnTo>
                    <a:pt x="292" y="2647"/>
                  </a:lnTo>
                  <a:cubicBezTo>
                    <a:pt x="1" y="2962"/>
                    <a:pt x="287" y="3370"/>
                    <a:pt x="607" y="3370"/>
                  </a:cubicBezTo>
                  <a:cubicBezTo>
                    <a:pt x="704" y="3370"/>
                    <a:pt x="803" y="3333"/>
                    <a:pt x="890" y="3246"/>
                  </a:cubicBezTo>
                  <a:lnTo>
                    <a:pt x="3190" y="946"/>
                  </a:lnTo>
                  <a:cubicBezTo>
                    <a:pt x="3269" y="867"/>
                    <a:pt x="3371" y="828"/>
                    <a:pt x="3474" y="828"/>
                  </a:cubicBezTo>
                  <a:cubicBezTo>
                    <a:pt x="3576" y="828"/>
                    <a:pt x="3678" y="867"/>
                    <a:pt x="3757" y="946"/>
                  </a:cubicBezTo>
                  <a:lnTo>
                    <a:pt x="4198" y="1387"/>
                  </a:lnTo>
                  <a:lnTo>
                    <a:pt x="827" y="4758"/>
                  </a:lnTo>
                  <a:lnTo>
                    <a:pt x="3726" y="7688"/>
                  </a:lnTo>
                  <a:lnTo>
                    <a:pt x="7821" y="3593"/>
                  </a:lnTo>
                  <a:cubicBezTo>
                    <a:pt x="9253" y="2161"/>
                    <a:pt x="8028" y="43"/>
                    <a:pt x="6392" y="43"/>
                  </a:cubicBezTo>
                  <a:cubicBezTo>
                    <a:pt x="5868" y="43"/>
                    <a:pt x="5301" y="261"/>
                    <a:pt x="4765" y="789"/>
                  </a:cubicBezTo>
                  <a:cubicBezTo>
                    <a:pt x="4324" y="379"/>
                    <a:pt x="4041" y="1"/>
                    <a:pt x="3442" y="1"/>
                  </a:cubicBezTo>
                  <a:close/>
                </a:path>
              </a:pathLst>
            </a:custGeom>
            <a:noFill/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78D2A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