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10440000" cx="7560000"/>
  <p:notesSz cx="6858000" cy="9144000"/>
  <p:embeddedFontLst>
    <p:embeddedFont>
      <p:font typeface="Roboto"/>
      <p:regular r:id="rId9"/>
      <p:bold r:id="rId10"/>
      <p:italic r:id="rId11"/>
      <p:boldItalic r:id="rId12"/>
    </p:embeddedFont>
    <p:embeddedFont>
      <p:font typeface="Fira Sans Medium"/>
      <p:regular r:id="rId13"/>
      <p:bold r:id="rId14"/>
      <p:italic r:id="rId15"/>
      <p:boldItalic r:id="rId16"/>
    </p:embeddedFont>
    <p:embeddedFont>
      <p:font typeface="Fira Sans"/>
      <p:regular r:id="rId17"/>
      <p:bold r:id="rId18"/>
      <p:italic r:id="rId19"/>
      <p:boldItalic r:id="rId20"/>
    </p:embeddedFont>
    <p:embeddedFont>
      <p:font typeface="Barlow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6066">
          <p15:clr>
            <a:srgbClr val="747775"/>
          </p15:clr>
        </p15:guide>
      </p15:sldGuideLst>
    </p:ext>
    <p:ext uri="GoogleSlidesCustomDataVersion2">
      <go:slidesCustomData xmlns:go="http://customooxmlschemas.google.com/" r:id="rId25" roundtripDataSignature="AMtx7mgtNKZJ2zp+X+4xJJBGVfjXBA08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606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FiraSans-boldItalic.fntdata"/><Relationship Id="rId22" Type="http://schemas.openxmlformats.org/officeDocument/2006/relationships/font" Target="fonts/Barlow-bold.fntdata"/><Relationship Id="rId21" Type="http://schemas.openxmlformats.org/officeDocument/2006/relationships/font" Target="fonts/Barlow-regular.fntdata"/><Relationship Id="rId24" Type="http://schemas.openxmlformats.org/officeDocument/2006/relationships/font" Target="fonts/Barlow-boldItalic.fntdata"/><Relationship Id="rId23" Type="http://schemas.openxmlformats.org/officeDocument/2006/relationships/font" Target="fonts/Barlow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regular.fntdata"/><Relationship Id="rId25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3" Type="http://schemas.openxmlformats.org/officeDocument/2006/relationships/font" Target="fonts/FiraSansMedium-regular.fntdata"/><Relationship Id="rId12" Type="http://schemas.openxmlformats.org/officeDocument/2006/relationships/font" Target="fonts/Roboto-boldItalic.fntdata"/><Relationship Id="rId15" Type="http://schemas.openxmlformats.org/officeDocument/2006/relationships/font" Target="fonts/FiraSansMedium-italic.fntdata"/><Relationship Id="rId14" Type="http://schemas.openxmlformats.org/officeDocument/2006/relationships/font" Target="fonts/FiraSansMedium-bold.fntdata"/><Relationship Id="rId17" Type="http://schemas.openxmlformats.org/officeDocument/2006/relationships/font" Target="fonts/FiraSans-regular.fntdata"/><Relationship Id="rId16" Type="http://schemas.openxmlformats.org/officeDocument/2006/relationships/font" Target="fonts/FiraSansMedium-boldItalic.fntdata"/><Relationship Id="rId19" Type="http://schemas.openxmlformats.org/officeDocument/2006/relationships/font" Target="fonts/FiraSans-italic.fntdata"/><Relationship Id="rId18" Type="http://schemas.openxmlformats.org/officeDocument/2006/relationships/font" Target="fonts/FiraSans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3:notes"/>
          <p:cNvSpPr/>
          <p:nvPr>
            <p:ph idx="2" type="sldImg"/>
          </p:nvPr>
        </p:nvSpPr>
        <p:spPr>
          <a:xfrm>
            <a:off x="2187788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1" name="Google Shape;15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impair" type="blank">
  <p:cSld name="BLANK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" name="Google Shape;11;p5"/>
          <p:cNvSpPr txBox="1"/>
          <p:nvPr/>
        </p:nvSpPr>
        <p:spPr>
          <a:xfrm>
            <a:off x="1003500" y="9744075"/>
            <a:ext cx="61245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Google Shape;12;p5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5" name="Google Shape;65;p14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6" name="Google Shape;66;p14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72" name="Google Shape;72;p16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73" name="Google Shape;73;p1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2">
  <p:cSld name="TITLE_2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/>
          <p:nvPr>
            <p:ph type="ctrTitle"/>
          </p:nvPr>
        </p:nvSpPr>
        <p:spPr>
          <a:xfrm>
            <a:off x="257712" y="1511298"/>
            <a:ext cx="7044600" cy="416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500"/>
              <a:buNone/>
              <a:defRPr sz="6500"/>
            </a:lvl9pPr>
          </a:lstStyle>
          <a:p/>
        </p:txBody>
      </p:sp>
      <p:sp>
        <p:nvSpPr>
          <p:cNvPr id="76" name="Google Shape;76;p17"/>
          <p:cNvSpPr txBox="1"/>
          <p:nvPr>
            <p:ph idx="1" type="subTitle"/>
          </p:nvPr>
        </p:nvSpPr>
        <p:spPr>
          <a:xfrm>
            <a:off x="257705" y="5752555"/>
            <a:ext cx="7044600" cy="1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77" name="Google Shape;77;p17"/>
          <p:cNvSpPr txBox="1"/>
          <p:nvPr>
            <p:ph idx="12" type="sldNum"/>
          </p:nvPr>
        </p:nvSpPr>
        <p:spPr>
          <a:xfrm>
            <a:off x="7004788" y="9465147"/>
            <a:ext cx="453600" cy="79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3">
  <p:cSld name="TITLE_3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0" name="Google Shape;80;p18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4">
  <p:cSld name="TITLE_4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4" name="Google Shape;84;p19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5" name="Google Shape;85;p1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5">
  <p:cSld name="TITLE_5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0"/>
          <p:cNvSpPr txBox="1"/>
          <p:nvPr>
            <p:ph type="ctrTitle"/>
          </p:nvPr>
        </p:nvSpPr>
        <p:spPr>
          <a:xfrm>
            <a:off x="257712" y="1511298"/>
            <a:ext cx="7044600" cy="4166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88" name="Google Shape;88;p20"/>
          <p:cNvSpPr txBox="1"/>
          <p:nvPr>
            <p:ph idx="1" type="subTitle"/>
          </p:nvPr>
        </p:nvSpPr>
        <p:spPr>
          <a:xfrm>
            <a:off x="257705" y="5752555"/>
            <a:ext cx="7044600" cy="160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89" name="Google Shape;89;p2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pair">
  <p:cSld name="BIG_NUMB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6"/>
          <p:cNvSpPr txBox="1"/>
          <p:nvPr/>
        </p:nvSpPr>
        <p:spPr>
          <a:xfrm>
            <a:off x="432000" y="9715500"/>
            <a:ext cx="64356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" name="Google Shape;16;p6"/>
          <p:cNvSpPr/>
          <p:nvPr/>
        </p:nvSpPr>
        <p:spPr>
          <a:xfrm>
            <a:off x="6828200" y="0"/>
            <a:ext cx="766800" cy="10440000"/>
          </a:xfrm>
          <a:prstGeom prst="rect">
            <a:avLst/>
          </a:pr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ame page 1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9" name="Google Shape;19;p7"/>
          <p:cNvSpPr/>
          <p:nvPr/>
        </p:nvSpPr>
        <p:spPr>
          <a:xfrm>
            <a:off x="1108200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7"/>
          <p:cNvSpPr/>
          <p:nvPr/>
        </p:nvSpPr>
        <p:spPr>
          <a:xfrm>
            <a:off x="2683231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7"/>
          <p:cNvSpPr/>
          <p:nvPr/>
        </p:nvSpPr>
        <p:spPr>
          <a:xfrm>
            <a:off x="4258262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7"/>
          <p:cNvSpPr/>
          <p:nvPr/>
        </p:nvSpPr>
        <p:spPr>
          <a:xfrm>
            <a:off x="5833293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7"/>
          <p:cNvSpPr txBox="1"/>
          <p:nvPr/>
        </p:nvSpPr>
        <p:spPr>
          <a:xfrm>
            <a:off x="3055825" y="2123000"/>
            <a:ext cx="696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Collectif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742675" y="109821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oogle Shape;25;p7"/>
          <p:cNvGrpSpPr/>
          <p:nvPr/>
        </p:nvGrpSpPr>
        <p:grpSpPr>
          <a:xfrm>
            <a:off x="4589789" y="1228274"/>
            <a:ext cx="820008" cy="878061"/>
            <a:chOff x="1674750" y="3254050"/>
            <a:chExt cx="294575" cy="295375"/>
          </a:xfrm>
        </p:grpSpPr>
        <p:sp>
          <p:nvSpPr>
            <p:cNvPr id="26" name="Google Shape;26;p7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" name="Google Shape;27;p7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" name="Google Shape;28;p7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9" name="Google Shape;29;p7"/>
          <p:cNvSpPr txBox="1"/>
          <p:nvPr/>
        </p:nvSpPr>
        <p:spPr>
          <a:xfrm>
            <a:off x="4319675" y="2132513"/>
            <a:ext cx="14274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1 heure maximum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30;p7"/>
          <p:cNvSpPr/>
          <p:nvPr/>
        </p:nvSpPr>
        <p:spPr>
          <a:xfrm>
            <a:off x="6009728" y="1356943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1" name="Google Shape;31;p7"/>
          <p:cNvGrpSpPr/>
          <p:nvPr/>
        </p:nvGrpSpPr>
        <p:grpSpPr>
          <a:xfrm>
            <a:off x="6009737" y="1858532"/>
            <a:ext cx="340573" cy="339271"/>
            <a:chOff x="2085450" y="842250"/>
            <a:chExt cx="483700" cy="481850"/>
          </a:xfrm>
        </p:grpSpPr>
        <p:sp>
          <p:nvSpPr>
            <p:cNvPr id="32" name="Google Shape;32;p7"/>
            <p:cNvSpPr/>
            <p:nvPr/>
          </p:nvSpPr>
          <p:spPr>
            <a:xfrm>
              <a:off x="2085525" y="926925"/>
              <a:ext cx="483625" cy="397175"/>
            </a:xfrm>
            <a:custGeom>
              <a:rect b="b" l="l" r="r" t="t"/>
              <a:pathLst>
                <a:path extrusionOk="0" h="15887" w="19345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7"/>
            <p:cNvSpPr/>
            <p:nvPr/>
          </p:nvSpPr>
          <p:spPr>
            <a:xfrm>
              <a:off x="2085450" y="1151875"/>
              <a:ext cx="143650" cy="87575"/>
            </a:xfrm>
            <a:custGeom>
              <a:rect b="b" l="l" r="r" t="t"/>
              <a:pathLst>
                <a:path extrusionOk="0" h="3503" w="5746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4" name="Google Shape;34;p7"/>
            <p:cNvSpPr/>
            <p:nvPr/>
          </p:nvSpPr>
          <p:spPr>
            <a:xfrm>
              <a:off x="2274775" y="842250"/>
              <a:ext cx="294375" cy="197650"/>
            </a:xfrm>
            <a:custGeom>
              <a:rect b="b" l="l" r="r" t="t"/>
              <a:pathLst>
                <a:path extrusionOk="0" h="7906" w="11775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5" name="Google Shape;35;p7"/>
          <p:cNvSpPr txBox="1"/>
          <p:nvPr/>
        </p:nvSpPr>
        <p:spPr>
          <a:xfrm>
            <a:off x="6445950" y="13315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S’exprimer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7"/>
          <p:cNvSpPr txBox="1"/>
          <p:nvPr/>
        </p:nvSpPr>
        <p:spPr>
          <a:xfrm>
            <a:off x="6445950" y="1772255"/>
            <a:ext cx="7488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Faire un choix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7"/>
          <p:cNvSpPr txBox="1"/>
          <p:nvPr/>
        </p:nvSpPr>
        <p:spPr>
          <a:xfrm>
            <a:off x="3021020" y="1884600"/>
            <a:ext cx="7488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6 max</a:t>
            </a:r>
            <a:endParaRPr b="1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7"/>
          <p:cNvSpPr txBox="1"/>
          <p:nvPr/>
        </p:nvSpPr>
        <p:spPr>
          <a:xfrm>
            <a:off x="1084500" y="9703950"/>
            <a:ext cx="60813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7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2" name="Google Shape;42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9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" name="Google Shape;45;p9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0" name="Google Shape;50;p10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4" name="Google Shape;54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7" name="Google Shape;57;p12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3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1" name="Google Shape;61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5.png"/><Relationship Id="rId5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"/>
          <p:cNvSpPr txBox="1"/>
          <p:nvPr/>
        </p:nvSpPr>
        <p:spPr>
          <a:xfrm>
            <a:off x="1084500" y="455389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Je me protège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1"/>
          <p:cNvSpPr/>
          <p:nvPr/>
        </p:nvSpPr>
        <p:spPr>
          <a:xfrm>
            <a:off x="1108200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" name="Google Shape;96;p1"/>
          <p:cNvSpPr/>
          <p:nvPr/>
        </p:nvSpPr>
        <p:spPr>
          <a:xfrm>
            <a:off x="2683231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"/>
          <p:cNvSpPr/>
          <p:nvPr/>
        </p:nvSpPr>
        <p:spPr>
          <a:xfrm>
            <a:off x="4258262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1"/>
          <p:cNvSpPr/>
          <p:nvPr/>
        </p:nvSpPr>
        <p:spPr>
          <a:xfrm>
            <a:off x="5833293" y="1403032"/>
            <a:ext cx="1442100" cy="1398300"/>
          </a:xfrm>
          <a:prstGeom prst="rect">
            <a:avLst/>
          </a:prstGeom>
          <a:noFill/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"/>
          <p:cNvSpPr txBox="1"/>
          <p:nvPr/>
        </p:nvSpPr>
        <p:spPr>
          <a:xfrm>
            <a:off x="1378825" y="2460350"/>
            <a:ext cx="9375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Acquisition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1"/>
          <p:cNvSpPr txBox="1"/>
          <p:nvPr/>
        </p:nvSpPr>
        <p:spPr>
          <a:xfrm>
            <a:off x="3055825" y="2427800"/>
            <a:ext cx="696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Collectif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1"/>
          <p:cNvSpPr txBox="1"/>
          <p:nvPr/>
        </p:nvSpPr>
        <p:spPr>
          <a:xfrm>
            <a:off x="1084500" y="4037220"/>
            <a:ext cx="61671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Objectifs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Identifier les actions qui permettent de limiter la diffusion de données personnelles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1"/>
          <p:cNvSpPr txBox="1"/>
          <p:nvPr/>
        </p:nvSpPr>
        <p:spPr>
          <a:xfrm>
            <a:off x="1084500" y="3086150"/>
            <a:ext cx="61671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Description rapide :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Limiter l’accès à ses données personnelles protège</a:t>
            </a:r>
            <a:r>
              <a:rPr lang="fr" sz="1100">
                <a:solidFill>
                  <a:srgbClr val="213A8E"/>
                </a:solidFill>
              </a:rPr>
              <a:t> le ou la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et lui permet de devenir un citoyen numérique averti. Ici il s’agit de lister quelques bonnes pratiques facile à mettre en place.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1"/>
          <p:cNvSpPr txBox="1"/>
          <p:nvPr/>
        </p:nvSpPr>
        <p:spPr>
          <a:xfrm>
            <a:off x="1084500" y="4721590"/>
            <a:ext cx="60813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Matériel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Vidéo projecteur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Paperboard et feutres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1"/>
          <p:cNvSpPr txBox="1"/>
          <p:nvPr/>
        </p:nvSpPr>
        <p:spPr>
          <a:xfrm>
            <a:off x="1084500" y="5558360"/>
            <a:ext cx="6000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Prérequis : 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Connaître le principe de données personnelles (cf.</a:t>
            </a:r>
            <a:r>
              <a:rPr b="1" i="0" lang="fr" sz="1100" u="none" cap="none" strike="noStrike">
                <a:solidFill>
                  <a:srgbClr val="213A8E"/>
                </a:solidFill>
              </a:rPr>
              <a:t> </a:t>
            </a:r>
            <a:r>
              <a:rPr b="1" i="0" lang="fr" sz="1100" cap="none" strike="noStrike">
                <a:solidFill>
                  <a:srgbClr val="213A8E"/>
                </a:solidFill>
              </a:rPr>
              <a:t>Qui veut donner ses données ?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"/>
          <p:cNvSpPr txBox="1"/>
          <p:nvPr/>
        </p:nvSpPr>
        <p:spPr>
          <a:xfrm>
            <a:off x="1084500" y="6264030"/>
            <a:ext cx="6167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Supports et contenus utilisés: </a:t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fr" sz="1100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Données personnelles 3 - Je me protège (support)</a:t>
            </a: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 b="1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6" name="Google Shape;10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2675" y="140301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7" name="Google Shape;107;p1"/>
          <p:cNvGrpSpPr/>
          <p:nvPr/>
        </p:nvGrpSpPr>
        <p:grpSpPr>
          <a:xfrm>
            <a:off x="4589789" y="1533074"/>
            <a:ext cx="820008" cy="878061"/>
            <a:chOff x="1674750" y="3254050"/>
            <a:chExt cx="294575" cy="295375"/>
          </a:xfrm>
        </p:grpSpPr>
        <p:sp>
          <p:nvSpPr>
            <p:cNvPr id="108" name="Google Shape;108;p1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1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1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1" name="Google Shape;111;p1"/>
          <p:cNvSpPr txBox="1"/>
          <p:nvPr/>
        </p:nvSpPr>
        <p:spPr>
          <a:xfrm>
            <a:off x="4319675" y="2437313"/>
            <a:ext cx="14274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1 heure maximum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Google Shape;112;p1"/>
          <p:cNvSpPr/>
          <p:nvPr/>
        </p:nvSpPr>
        <p:spPr>
          <a:xfrm>
            <a:off x="6009728" y="1661743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3" name="Google Shape;113;p1"/>
          <p:cNvGrpSpPr/>
          <p:nvPr/>
        </p:nvGrpSpPr>
        <p:grpSpPr>
          <a:xfrm>
            <a:off x="6009737" y="2163332"/>
            <a:ext cx="340573" cy="339271"/>
            <a:chOff x="2085450" y="842250"/>
            <a:chExt cx="483700" cy="481850"/>
          </a:xfrm>
        </p:grpSpPr>
        <p:sp>
          <p:nvSpPr>
            <p:cNvPr id="114" name="Google Shape;114;p1"/>
            <p:cNvSpPr/>
            <p:nvPr/>
          </p:nvSpPr>
          <p:spPr>
            <a:xfrm>
              <a:off x="2085525" y="926925"/>
              <a:ext cx="483625" cy="397175"/>
            </a:xfrm>
            <a:custGeom>
              <a:rect b="b" l="l" r="r" t="t"/>
              <a:pathLst>
                <a:path extrusionOk="0" h="15887" w="19345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1"/>
            <p:cNvSpPr/>
            <p:nvPr/>
          </p:nvSpPr>
          <p:spPr>
            <a:xfrm>
              <a:off x="2085450" y="1151875"/>
              <a:ext cx="143650" cy="87575"/>
            </a:xfrm>
            <a:custGeom>
              <a:rect b="b" l="l" r="r" t="t"/>
              <a:pathLst>
                <a:path extrusionOk="0" h="3503" w="5746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6" name="Google Shape;116;p1"/>
            <p:cNvSpPr/>
            <p:nvPr/>
          </p:nvSpPr>
          <p:spPr>
            <a:xfrm>
              <a:off x="2274775" y="842250"/>
              <a:ext cx="294375" cy="197650"/>
            </a:xfrm>
            <a:custGeom>
              <a:rect b="b" l="l" r="r" t="t"/>
              <a:pathLst>
                <a:path extrusionOk="0" h="7906" w="11775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17" name="Google Shape;117;p1"/>
          <p:cNvSpPr txBox="1"/>
          <p:nvPr/>
        </p:nvSpPr>
        <p:spPr>
          <a:xfrm>
            <a:off x="1084500" y="7536700"/>
            <a:ext cx="60813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b="1" i="0" lang="fr" sz="1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Messages clés :</a:t>
            </a:r>
            <a:endParaRPr b="1" i="0" sz="1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Je peux limiter la diffusion de mes données personnelles en :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laissant le moins d'informations possible sur internet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ne remplissant que les champs avec une étoile dans</a:t>
            </a:r>
            <a:b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les formulaires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utilisant la navigation privée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○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refusant les cookies quand on me le demande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1"/>
          <p:cNvSpPr txBox="1"/>
          <p:nvPr/>
        </p:nvSpPr>
        <p:spPr>
          <a:xfrm>
            <a:off x="6445950" y="16363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S’exprimer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1"/>
          <p:cNvSpPr txBox="1"/>
          <p:nvPr/>
        </p:nvSpPr>
        <p:spPr>
          <a:xfrm>
            <a:off x="6445950" y="2077055"/>
            <a:ext cx="7488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Faire un choix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1"/>
          <p:cNvSpPr txBox="1"/>
          <p:nvPr/>
        </p:nvSpPr>
        <p:spPr>
          <a:xfrm rot="-5400000">
            <a:off x="-1576500" y="7375350"/>
            <a:ext cx="40140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DONNÉES PERSONNELLES 3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"/>
          <p:cNvSpPr txBox="1"/>
          <p:nvPr/>
        </p:nvSpPr>
        <p:spPr>
          <a:xfrm>
            <a:off x="3376500" y="2189400"/>
            <a:ext cx="7488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6 max</a:t>
            </a:r>
            <a:endParaRPr b="1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22" name="Google Shape;122;p1"/>
          <p:cNvGrpSpPr/>
          <p:nvPr/>
        </p:nvGrpSpPr>
        <p:grpSpPr>
          <a:xfrm>
            <a:off x="1453385" y="1655125"/>
            <a:ext cx="696907" cy="585001"/>
            <a:chOff x="-40378075" y="3267450"/>
            <a:chExt cx="317425" cy="289075"/>
          </a:xfrm>
        </p:grpSpPr>
        <p:sp>
          <p:nvSpPr>
            <p:cNvPr id="123" name="Google Shape;123;p1"/>
            <p:cNvSpPr/>
            <p:nvPr/>
          </p:nvSpPr>
          <p:spPr>
            <a:xfrm>
              <a:off x="-40218975" y="3308400"/>
              <a:ext cx="158325" cy="248125"/>
            </a:xfrm>
            <a:custGeom>
              <a:rect b="b" l="l" r="r" t="t"/>
              <a:pathLst>
                <a:path extrusionOk="0" h="9925" w="6333">
                  <a:moveTo>
                    <a:pt x="4694" y="1"/>
                  </a:moveTo>
                  <a:lnTo>
                    <a:pt x="4694" y="7877"/>
                  </a:lnTo>
                  <a:cubicBezTo>
                    <a:pt x="4694" y="8097"/>
                    <a:pt x="4474" y="8255"/>
                    <a:pt x="4253" y="8255"/>
                  </a:cubicBezTo>
                  <a:cubicBezTo>
                    <a:pt x="2993" y="8255"/>
                    <a:pt x="1638" y="8696"/>
                    <a:pt x="693" y="9452"/>
                  </a:cubicBezTo>
                  <a:cubicBezTo>
                    <a:pt x="536" y="9546"/>
                    <a:pt x="189" y="9925"/>
                    <a:pt x="0" y="9925"/>
                  </a:cubicBezTo>
                  <a:lnTo>
                    <a:pt x="5073" y="9925"/>
                  </a:lnTo>
                  <a:cubicBezTo>
                    <a:pt x="5734" y="9925"/>
                    <a:pt x="6333" y="9357"/>
                    <a:pt x="6333" y="8696"/>
                  </a:cubicBezTo>
                  <a:lnTo>
                    <a:pt x="6333" y="1229"/>
                  </a:lnTo>
                  <a:cubicBezTo>
                    <a:pt x="6333" y="536"/>
                    <a:pt x="5766" y="1"/>
                    <a:pt x="5073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4" name="Google Shape;124;p1"/>
            <p:cNvSpPr/>
            <p:nvPr/>
          </p:nvSpPr>
          <p:spPr>
            <a:xfrm>
              <a:off x="-40316650" y="3267450"/>
              <a:ext cx="86675" cy="257575"/>
            </a:xfrm>
            <a:custGeom>
              <a:rect b="b" l="l" r="r" t="t"/>
              <a:pathLst>
                <a:path extrusionOk="0" h="10303" w="3467">
                  <a:moveTo>
                    <a:pt x="1" y="0"/>
                  </a:moveTo>
                  <a:lnTo>
                    <a:pt x="1" y="9105"/>
                  </a:lnTo>
                  <a:cubicBezTo>
                    <a:pt x="1166" y="9200"/>
                    <a:pt x="2489" y="9578"/>
                    <a:pt x="3466" y="10302"/>
                  </a:cubicBezTo>
                  <a:lnTo>
                    <a:pt x="3466" y="1197"/>
                  </a:lnTo>
                  <a:cubicBezTo>
                    <a:pt x="2489" y="473"/>
                    <a:pt x="1229" y="95"/>
                    <a:pt x="1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5" name="Google Shape;125;p1"/>
            <p:cNvSpPr/>
            <p:nvPr/>
          </p:nvSpPr>
          <p:spPr>
            <a:xfrm>
              <a:off x="-40209525" y="3267450"/>
              <a:ext cx="86650" cy="257575"/>
            </a:xfrm>
            <a:custGeom>
              <a:rect b="b" l="l" r="r" t="t"/>
              <a:pathLst>
                <a:path extrusionOk="0" h="10303" w="3466">
                  <a:moveTo>
                    <a:pt x="3466" y="0"/>
                  </a:moveTo>
                  <a:cubicBezTo>
                    <a:pt x="2300" y="95"/>
                    <a:pt x="977" y="473"/>
                    <a:pt x="0" y="1197"/>
                  </a:cubicBezTo>
                  <a:lnTo>
                    <a:pt x="0" y="10302"/>
                  </a:lnTo>
                  <a:cubicBezTo>
                    <a:pt x="977" y="9578"/>
                    <a:pt x="2237" y="9200"/>
                    <a:pt x="3466" y="9105"/>
                  </a:cubicBezTo>
                  <a:lnTo>
                    <a:pt x="3466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6" name="Google Shape;126;p1"/>
            <p:cNvSpPr/>
            <p:nvPr/>
          </p:nvSpPr>
          <p:spPr>
            <a:xfrm>
              <a:off x="-40378075" y="3308400"/>
              <a:ext cx="157550" cy="248125"/>
            </a:xfrm>
            <a:custGeom>
              <a:rect b="b" l="l" r="r" t="t"/>
              <a:pathLst>
                <a:path extrusionOk="0" h="9925" w="6302">
                  <a:moveTo>
                    <a:pt x="1229" y="1"/>
                  </a:moveTo>
                  <a:cubicBezTo>
                    <a:pt x="567" y="1"/>
                    <a:pt x="0" y="536"/>
                    <a:pt x="0" y="1198"/>
                  </a:cubicBezTo>
                  <a:lnTo>
                    <a:pt x="0" y="8664"/>
                  </a:lnTo>
                  <a:cubicBezTo>
                    <a:pt x="32" y="9357"/>
                    <a:pt x="567" y="9925"/>
                    <a:pt x="1229" y="9925"/>
                  </a:cubicBezTo>
                  <a:lnTo>
                    <a:pt x="6301" y="9925"/>
                  </a:lnTo>
                  <a:cubicBezTo>
                    <a:pt x="6112" y="9925"/>
                    <a:pt x="5766" y="9609"/>
                    <a:pt x="5608" y="9452"/>
                  </a:cubicBezTo>
                  <a:cubicBezTo>
                    <a:pt x="4631" y="8664"/>
                    <a:pt x="3277" y="8255"/>
                    <a:pt x="2048" y="8255"/>
                  </a:cubicBezTo>
                  <a:cubicBezTo>
                    <a:pt x="1828" y="8255"/>
                    <a:pt x="1638" y="8066"/>
                    <a:pt x="1638" y="7877"/>
                  </a:cubicBezTo>
                  <a:lnTo>
                    <a:pt x="1638" y="1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pic>
        <p:nvPicPr>
          <p:cNvPr id="127" name="Google Shape;12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7406" y="6857376"/>
            <a:ext cx="265980" cy="2348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8" name="Google Shape;128;p1"/>
          <p:cNvGrpSpPr/>
          <p:nvPr/>
        </p:nvGrpSpPr>
        <p:grpSpPr>
          <a:xfrm>
            <a:off x="260819" y="586528"/>
            <a:ext cx="339359" cy="339253"/>
            <a:chOff x="6235250" y="2620775"/>
            <a:chExt cx="481975" cy="481825"/>
          </a:xfrm>
        </p:grpSpPr>
        <p:sp>
          <p:nvSpPr>
            <p:cNvPr id="129" name="Google Shape;129;p1"/>
            <p:cNvSpPr/>
            <p:nvPr/>
          </p:nvSpPr>
          <p:spPr>
            <a:xfrm>
              <a:off x="6405675" y="2620775"/>
              <a:ext cx="28275" cy="56475"/>
            </a:xfrm>
            <a:custGeom>
              <a:rect b="b" l="l" r="r" t="t"/>
              <a:pathLst>
                <a:path extrusionOk="0" h="2259" w="1131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1"/>
            <p:cNvSpPr/>
            <p:nvPr/>
          </p:nvSpPr>
          <p:spPr>
            <a:xfrm>
              <a:off x="6518600" y="2620775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1" name="Google Shape;131;p1"/>
            <p:cNvSpPr/>
            <p:nvPr/>
          </p:nvSpPr>
          <p:spPr>
            <a:xfrm>
              <a:off x="6603300" y="2649000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7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7" y="2259"/>
                  </a:cubicBezTo>
                  <a:cubicBezTo>
                    <a:pt x="877" y="2259"/>
                    <a:pt x="1130" y="2006"/>
                    <a:pt x="1130" y="1696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2" name="Google Shape;132;p1"/>
            <p:cNvSpPr/>
            <p:nvPr/>
          </p:nvSpPr>
          <p:spPr>
            <a:xfrm>
              <a:off x="6321000" y="2649000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6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6" y="2259"/>
                  </a:cubicBezTo>
                  <a:cubicBezTo>
                    <a:pt x="876" y="2259"/>
                    <a:pt x="1129" y="2006"/>
                    <a:pt x="1129" y="1696"/>
                  </a:cubicBezTo>
                  <a:lnTo>
                    <a:pt x="1129" y="566"/>
                  </a:lnTo>
                  <a:cubicBezTo>
                    <a:pt x="1129" y="253"/>
                    <a:pt x="876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1"/>
            <p:cNvSpPr/>
            <p:nvPr/>
          </p:nvSpPr>
          <p:spPr>
            <a:xfrm>
              <a:off x="6235250" y="2677225"/>
              <a:ext cx="481975" cy="425375"/>
            </a:xfrm>
            <a:custGeom>
              <a:rect b="b" l="l" r="r" t="t"/>
              <a:pathLst>
                <a:path extrusionOk="0" h="17015" w="19279">
                  <a:moveTo>
                    <a:pt x="9639" y="1"/>
                  </a:moveTo>
                  <a:cubicBezTo>
                    <a:pt x="9326" y="1"/>
                    <a:pt x="9073" y="254"/>
                    <a:pt x="9073" y="567"/>
                  </a:cubicBezTo>
                  <a:lnTo>
                    <a:pt x="9073" y="1202"/>
                  </a:lnTo>
                  <a:cubicBezTo>
                    <a:pt x="7920" y="1470"/>
                    <a:pt x="6872" y="2548"/>
                    <a:pt x="6252" y="4156"/>
                  </a:cubicBezTo>
                  <a:cubicBezTo>
                    <a:pt x="6164" y="4380"/>
                    <a:pt x="5952" y="4518"/>
                    <a:pt x="5726" y="4518"/>
                  </a:cubicBezTo>
                  <a:cubicBezTo>
                    <a:pt x="5658" y="4518"/>
                    <a:pt x="5588" y="4505"/>
                    <a:pt x="5520" y="4478"/>
                  </a:cubicBezTo>
                  <a:cubicBezTo>
                    <a:pt x="5231" y="4367"/>
                    <a:pt x="5083" y="4042"/>
                    <a:pt x="5198" y="3750"/>
                  </a:cubicBezTo>
                  <a:cubicBezTo>
                    <a:pt x="5532" y="2876"/>
                    <a:pt x="5987" y="2130"/>
                    <a:pt x="6517" y="1536"/>
                  </a:cubicBezTo>
                  <a:lnTo>
                    <a:pt x="6517" y="1536"/>
                  </a:lnTo>
                  <a:cubicBezTo>
                    <a:pt x="2753" y="2527"/>
                    <a:pt x="0" y="5258"/>
                    <a:pt x="0" y="8468"/>
                  </a:cubicBezTo>
                  <a:lnTo>
                    <a:pt x="0" y="9034"/>
                  </a:lnTo>
                  <a:cubicBezTo>
                    <a:pt x="0" y="9347"/>
                    <a:pt x="253" y="9597"/>
                    <a:pt x="564" y="9597"/>
                  </a:cubicBezTo>
                  <a:cubicBezTo>
                    <a:pt x="877" y="9597"/>
                    <a:pt x="1130" y="9347"/>
                    <a:pt x="1130" y="9034"/>
                  </a:cubicBezTo>
                  <a:cubicBezTo>
                    <a:pt x="1130" y="8423"/>
                    <a:pt x="1904" y="7905"/>
                    <a:pt x="2822" y="7905"/>
                  </a:cubicBezTo>
                  <a:cubicBezTo>
                    <a:pt x="3740" y="7905"/>
                    <a:pt x="4553" y="8423"/>
                    <a:pt x="4553" y="9034"/>
                  </a:cubicBezTo>
                  <a:cubicBezTo>
                    <a:pt x="4553" y="9347"/>
                    <a:pt x="4806" y="9597"/>
                    <a:pt x="5120" y="9597"/>
                  </a:cubicBezTo>
                  <a:cubicBezTo>
                    <a:pt x="5430" y="9597"/>
                    <a:pt x="5683" y="9347"/>
                    <a:pt x="5683" y="9034"/>
                  </a:cubicBezTo>
                  <a:cubicBezTo>
                    <a:pt x="5683" y="8423"/>
                    <a:pt x="6460" y="7905"/>
                    <a:pt x="7378" y="7905"/>
                  </a:cubicBezTo>
                  <a:cubicBezTo>
                    <a:pt x="8296" y="7905"/>
                    <a:pt x="9070" y="8423"/>
                    <a:pt x="9070" y="9034"/>
                  </a:cubicBezTo>
                  <a:lnTo>
                    <a:pt x="9070" y="14756"/>
                  </a:lnTo>
                  <a:cubicBezTo>
                    <a:pt x="9070" y="15379"/>
                    <a:pt x="8564" y="15885"/>
                    <a:pt x="7941" y="15885"/>
                  </a:cubicBezTo>
                  <a:cubicBezTo>
                    <a:pt x="7318" y="15885"/>
                    <a:pt x="6812" y="15379"/>
                    <a:pt x="6812" y="14756"/>
                  </a:cubicBezTo>
                  <a:lnTo>
                    <a:pt x="6812" y="14190"/>
                  </a:lnTo>
                  <a:cubicBezTo>
                    <a:pt x="6812" y="13879"/>
                    <a:pt x="6559" y="13626"/>
                    <a:pt x="6249" y="13626"/>
                  </a:cubicBezTo>
                  <a:cubicBezTo>
                    <a:pt x="5936" y="13626"/>
                    <a:pt x="5683" y="13879"/>
                    <a:pt x="5683" y="14190"/>
                  </a:cubicBezTo>
                  <a:lnTo>
                    <a:pt x="5683" y="14756"/>
                  </a:lnTo>
                  <a:cubicBezTo>
                    <a:pt x="5683" y="16002"/>
                    <a:pt x="6694" y="17014"/>
                    <a:pt x="7941" y="17014"/>
                  </a:cubicBezTo>
                  <a:cubicBezTo>
                    <a:pt x="9188" y="17014"/>
                    <a:pt x="10200" y="16002"/>
                    <a:pt x="10200" y="14756"/>
                  </a:cubicBezTo>
                  <a:lnTo>
                    <a:pt x="10200" y="9034"/>
                  </a:lnTo>
                  <a:cubicBezTo>
                    <a:pt x="10200" y="8423"/>
                    <a:pt x="10976" y="7905"/>
                    <a:pt x="11895" y="7905"/>
                  </a:cubicBezTo>
                  <a:cubicBezTo>
                    <a:pt x="12813" y="7905"/>
                    <a:pt x="13587" y="8423"/>
                    <a:pt x="13587" y="9034"/>
                  </a:cubicBezTo>
                  <a:cubicBezTo>
                    <a:pt x="13587" y="9347"/>
                    <a:pt x="13840" y="9597"/>
                    <a:pt x="14153" y="9597"/>
                  </a:cubicBezTo>
                  <a:cubicBezTo>
                    <a:pt x="14463" y="9597"/>
                    <a:pt x="14716" y="9347"/>
                    <a:pt x="14716" y="9034"/>
                  </a:cubicBezTo>
                  <a:cubicBezTo>
                    <a:pt x="14716" y="8423"/>
                    <a:pt x="15529" y="7905"/>
                    <a:pt x="16448" y="7905"/>
                  </a:cubicBezTo>
                  <a:cubicBezTo>
                    <a:pt x="17366" y="7905"/>
                    <a:pt x="18143" y="8423"/>
                    <a:pt x="18143" y="9034"/>
                  </a:cubicBezTo>
                  <a:cubicBezTo>
                    <a:pt x="18143" y="9347"/>
                    <a:pt x="18396" y="9597"/>
                    <a:pt x="18706" y="9597"/>
                  </a:cubicBezTo>
                  <a:cubicBezTo>
                    <a:pt x="19019" y="9597"/>
                    <a:pt x="19272" y="9347"/>
                    <a:pt x="19272" y="9034"/>
                  </a:cubicBezTo>
                  <a:lnTo>
                    <a:pt x="19272" y="8471"/>
                  </a:lnTo>
                  <a:cubicBezTo>
                    <a:pt x="19278" y="5258"/>
                    <a:pt x="16523" y="2527"/>
                    <a:pt x="12759" y="1536"/>
                  </a:cubicBezTo>
                  <a:lnTo>
                    <a:pt x="12759" y="1536"/>
                  </a:lnTo>
                  <a:cubicBezTo>
                    <a:pt x="13292" y="2130"/>
                    <a:pt x="13744" y="2876"/>
                    <a:pt x="14081" y="3750"/>
                  </a:cubicBezTo>
                  <a:cubicBezTo>
                    <a:pt x="14192" y="4042"/>
                    <a:pt x="14048" y="4367"/>
                    <a:pt x="13756" y="4478"/>
                  </a:cubicBezTo>
                  <a:cubicBezTo>
                    <a:pt x="13688" y="4505"/>
                    <a:pt x="13618" y="4518"/>
                    <a:pt x="13550" y="4518"/>
                  </a:cubicBezTo>
                  <a:cubicBezTo>
                    <a:pt x="13324" y="4518"/>
                    <a:pt x="13113" y="4380"/>
                    <a:pt x="13027" y="4156"/>
                  </a:cubicBezTo>
                  <a:cubicBezTo>
                    <a:pt x="12407" y="2548"/>
                    <a:pt x="11359" y="1470"/>
                    <a:pt x="10203" y="1202"/>
                  </a:cubicBezTo>
                  <a:lnTo>
                    <a:pt x="10203" y="567"/>
                  </a:lnTo>
                  <a:cubicBezTo>
                    <a:pt x="10203" y="254"/>
                    <a:pt x="9950" y="1"/>
                    <a:pt x="96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"/>
          <p:cNvSpPr/>
          <p:nvPr/>
        </p:nvSpPr>
        <p:spPr>
          <a:xfrm>
            <a:off x="469250" y="3690923"/>
            <a:ext cx="1756200" cy="33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2"/>
          <p:cNvSpPr/>
          <p:nvPr/>
        </p:nvSpPr>
        <p:spPr>
          <a:xfrm>
            <a:off x="545450" y="1321950"/>
            <a:ext cx="1756200" cy="33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"/>
          <p:cNvSpPr txBox="1"/>
          <p:nvPr/>
        </p:nvSpPr>
        <p:spPr>
          <a:xfrm>
            <a:off x="503527" y="532464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Déroulé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1" name="Google Shape;141;p2"/>
          <p:cNvSpPr txBox="1"/>
          <p:nvPr/>
        </p:nvSpPr>
        <p:spPr>
          <a:xfrm flipH="1" rot="5400000">
            <a:off x="5014800" y="8091550"/>
            <a:ext cx="42294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DONNÉES PERSONNELLES 3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"/>
          <p:cNvSpPr txBox="1"/>
          <p:nvPr/>
        </p:nvSpPr>
        <p:spPr>
          <a:xfrm>
            <a:off x="468650" y="1321950"/>
            <a:ext cx="5946000" cy="825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"/>
              <a:buAutoNum type="arabicPeriod"/>
            </a:pPr>
            <a:r>
              <a:rPr b="1" i="0" lang="fr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Introduction</a:t>
            </a:r>
            <a:endParaRPr b="1" i="0" sz="11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Introduisez l'atelier en demandant aux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si elles et  ils savent ce qu’est une “donnée personnelle”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(diapo 1)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Questionnez ensuite : “Est-ce que c’est une donnée personnelle :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Mon prénom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Là où j’habite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Mon numéro de compte en banque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Mon mot de passe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Mon amoureux</a:t>
            </a:r>
            <a:r>
              <a:rPr lang="fr" sz="1100">
                <a:solidFill>
                  <a:srgbClr val="213A8E"/>
                </a:solidFill>
              </a:rPr>
              <a:t> ou mon amoureu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Mon film préféré ”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213A8E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"/>
              <a:buAutoNum type="arabicPeriod" startAt="2"/>
            </a:pPr>
            <a:r>
              <a:rPr b="1" i="0" lang="fr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Se protéger</a:t>
            </a:r>
            <a:endParaRPr b="1" i="0" sz="11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(diapo 2 &amp;3) 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Questionnez le groupe sur l’usage qui peut être fait de leurs données personnelles.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Demandez-leur si elles et ils ont envie qu’on utilise leurs données personnelles sans leur avis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 ensuite si elles et ils connaissent des moyens de contrôler la diffusion de leurs données personnelles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Laissez les répondre, discuter et noter leurs réponses sur le paperboard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1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Présentez ensuite les différents moyens simples à mettre en place pour protéger ses données personnelles. Précisez que ce n’est pas parfait, mais que ce sont déjà des bons réflexes à avoir.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(diapo 4)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J’écris le moins d’informations possibles sur moi. Quand je dois m’inscrire sur un site, je n’écris que les informations obligatoires. Elles sont indiquées par une étoile.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 quelle est l'information qu’il n’est pas obligatoire d’écrire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 quelles informations personnelle, elles et ils vont devoir écrire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(diapo 5 et 6)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Je n’accepte pas les cookies.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 si elles et ils ont déjà eu des fenêtres leur demandant d’accepter des conditions avant d’aller sur un site internet ? Et qu’est ce qu’elles et ils ont fait ? Pourquoi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Vous pouvez expliquer ce qu’est un cookie. Pour autant, le concept est compliqué, et ce qui nous intéresse c’est que :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lphaLcPeriod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les cookies enregistrent les données personnelles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lphaLcPeriod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on peut les refuser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Demandez-leur où elles et ils cliqueraient et pourquoi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43" name="Google Shape;143;p2"/>
          <p:cNvGrpSpPr/>
          <p:nvPr/>
        </p:nvGrpSpPr>
        <p:grpSpPr>
          <a:xfrm>
            <a:off x="7046044" y="577803"/>
            <a:ext cx="339359" cy="339253"/>
            <a:chOff x="6235250" y="2620775"/>
            <a:chExt cx="481975" cy="481825"/>
          </a:xfrm>
        </p:grpSpPr>
        <p:sp>
          <p:nvSpPr>
            <p:cNvPr id="144" name="Google Shape;144;p2"/>
            <p:cNvSpPr/>
            <p:nvPr/>
          </p:nvSpPr>
          <p:spPr>
            <a:xfrm>
              <a:off x="6405675" y="2620775"/>
              <a:ext cx="28275" cy="56475"/>
            </a:xfrm>
            <a:custGeom>
              <a:rect b="b" l="l" r="r" t="t"/>
              <a:pathLst>
                <a:path extrusionOk="0" h="2259" w="1131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6518600" y="2620775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6603300" y="2649000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7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7" y="2259"/>
                  </a:cubicBezTo>
                  <a:cubicBezTo>
                    <a:pt x="877" y="2259"/>
                    <a:pt x="1130" y="2006"/>
                    <a:pt x="1130" y="1696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6321000" y="2649000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6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6" y="2259"/>
                  </a:cubicBezTo>
                  <a:cubicBezTo>
                    <a:pt x="876" y="2259"/>
                    <a:pt x="1129" y="2006"/>
                    <a:pt x="1129" y="1696"/>
                  </a:cubicBezTo>
                  <a:lnTo>
                    <a:pt x="1129" y="566"/>
                  </a:lnTo>
                  <a:cubicBezTo>
                    <a:pt x="1129" y="253"/>
                    <a:pt x="876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6235250" y="2677225"/>
              <a:ext cx="481975" cy="425375"/>
            </a:xfrm>
            <a:custGeom>
              <a:rect b="b" l="l" r="r" t="t"/>
              <a:pathLst>
                <a:path extrusionOk="0" h="17015" w="19279">
                  <a:moveTo>
                    <a:pt x="9639" y="1"/>
                  </a:moveTo>
                  <a:cubicBezTo>
                    <a:pt x="9326" y="1"/>
                    <a:pt x="9073" y="254"/>
                    <a:pt x="9073" y="567"/>
                  </a:cubicBezTo>
                  <a:lnTo>
                    <a:pt x="9073" y="1202"/>
                  </a:lnTo>
                  <a:cubicBezTo>
                    <a:pt x="7920" y="1470"/>
                    <a:pt x="6872" y="2548"/>
                    <a:pt x="6252" y="4156"/>
                  </a:cubicBezTo>
                  <a:cubicBezTo>
                    <a:pt x="6164" y="4380"/>
                    <a:pt x="5952" y="4518"/>
                    <a:pt x="5726" y="4518"/>
                  </a:cubicBezTo>
                  <a:cubicBezTo>
                    <a:pt x="5658" y="4518"/>
                    <a:pt x="5588" y="4505"/>
                    <a:pt x="5520" y="4478"/>
                  </a:cubicBezTo>
                  <a:cubicBezTo>
                    <a:pt x="5231" y="4367"/>
                    <a:pt x="5083" y="4042"/>
                    <a:pt x="5198" y="3750"/>
                  </a:cubicBezTo>
                  <a:cubicBezTo>
                    <a:pt x="5532" y="2876"/>
                    <a:pt x="5987" y="2130"/>
                    <a:pt x="6517" y="1536"/>
                  </a:cubicBezTo>
                  <a:lnTo>
                    <a:pt x="6517" y="1536"/>
                  </a:lnTo>
                  <a:cubicBezTo>
                    <a:pt x="2753" y="2527"/>
                    <a:pt x="0" y="5258"/>
                    <a:pt x="0" y="8468"/>
                  </a:cubicBezTo>
                  <a:lnTo>
                    <a:pt x="0" y="9034"/>
                  </a:lnTo>
                  <a:cubicBezTo>
                    <a:pt x="0" y="9347"/>
                    <a:pt x="253" y="9597"/>
                    <a:pt x="564" y="9597"/>
                  </a:cubicBezTo>
                  <a:cubicBezTo>
                    <a:pt x="877" y="9597"/>
                    <a:pt x="1130" y="9347"/>
                    <a:pt x="1130" y="9034"/>
                  </a:cubicBezTo>
                  <a:cubicBezTo>
                    <a:pt x="1130" y="8423"/>
                    <a:pt x="1904" y="7905"/>
                    <a:pt x="2822" y="7905"/>
                  </a:cubicBezTo>
                  <a:cubicBezTo>
                    <a:pt x="3740" y="7905"/>
                    <a:pt x="4553" y="8423"/>
                    <a:pt x="4553" y="9034"/>
                  </a:cubicBezTo>
                  <a:cubicBezTo>
                    <a:pt x="4553" y="9347"/>
                    <a:pt x="4806" y="9597"/>
                    <a:pt x="5120" y="9597"/>
                  </a:cubicBezTo>
                  <a:cubicBezTo>
                    <a:pt x="5430" y="9597"/>
                    <a:pt x="5683" y="9347"/>
                    <a:pt x="5683" y="9034"/>
                  </a:cubicBezTo>
                  <a:cubicBezTo>
                    <a:pt x="5683" y="8423"/>
                    <a:pt x="6460" y="7905"/>
                    <a:pt x="7378" y="7905"/>
                  </a:cubicBezTo>
                  <a:cubicBezTo>
                    <a:pt x="8296" y="7905"/>
                    <a:pt x="9070" y="8423"/>
                    <a:pt x="9070" y="9034"/>
                  </a:cubicBezTo>
                  <a:lnTo>
                    <a:pt x="9070" y="14756"/>
                  </a:lnTo>
                  <a:cubicBezTo>
                    <a:pt x="9070" y="15379"/>
                    <a:pt x="8564" y="15885"/>
                    <a:pt x="7941" y="15885"/>
                  </a:cubicBezTo>
                  <a:cubicBezTo>
                    <a:pt x="7318" y="15885"/>
                    <a:pt x="6812" y="15379"/>
                    <a:pt x="6812" y="14756"/>
                  </a:cubicBezTo>
                  <a:lnTo>
                    <a:pt x="6812" y="14190"/>
                  </a:lnTo>
                  <a:cubicBezTo>
                    <a:pt x="6812" y="13879"/>
                    <a:pt x="6559" y="13626"/>
                    <a:pt x="6249" y="13626"/>
                  </a:cubicBezTo>
                  <a:cubicBezTo>
                    <a:pt x="5936" y="13626"/>
                    <a:pt x="5683" y="13879"/>
                    <a:pt x="5683" y="14190"/>
                  </a:cubicBezTo>
                  <a:lnTo>
                    <a:pt x="5683" y="14756"/>
                  </a:lnTo>
                  <a:cubicBezTo>
                    <a:pt x="5683" y="16002"/>
                    <a:pt x="6694" y="17014"/>
                    <a:pt x="7941" y="17014"/>
                  </a:cubicBezTo>
                  <a:cubicBezTo>
                    <a:pt x="9188" y="17014"/>
                    <a:pt x="10200" y="16002"/>
                    <a:pt x="10200" y="14756"/>
                  </a:cubicBezTo>
                  <a:lnTo>
                    <a:pt x="10200" y="9034"/>
                  </a:lnTo>
                  <a:cubicBezTo>
                    <a:pt x="10200" y="8423"/>
                    <a:pt x="10976" y="7905"/>
                    <a:pt x="11895" y="7905"/>
                  </a:cubicBezTo>
                  <a:cubicBezTo>
                    <a:pt x="12813" y="7905"/>
                    <a:pt x="13587" y="8423"/>
                    <a:pt x="13587" y="9034"/>
                  </a:cubicBezTo>
                  <a:cubicBezTo>
                    <a:pt x="13587" y="9347"/>
                    <a:pt x="13840" y="9597"/>
                    <a:pt x="14153" y="9597"/>
                  </a:cubicBezTo>
                  <a:cubicBezTo>
                    <a:pt x="14463" y="9597"/>
                    <a:pt x="14716" y="9347"/>
                    <a:pt x="14716" y="9034"/>
                  </a:cubicBezTo>
                  <a:cubicBezTo>
                    <a:pt x="14716" y="8423"/>
                    <a:pt x="15529" y="7905"/>
                    <a:pt x="16448" y="7905"/>
                  </a:cubicBezTo>
                  <a:cubicBezTo>
                    <a:pt x="17366" y="7905"/>
                    <a:pt x="18143" y="8423"/>
                    <a:pt x="18143" y="9034"/>
                  </a:cubicBezTo>
                  <a:cubicBezTo>
                    <a:pt x="18143" y="9347"/>
                    <a:pt x="18396" y="9597"/>
                    <a:pt x="18706" y="9597"/>
                  </a:cubicBezTo>
                  <a:cubicBezTo>
                    <a:pt x="19019" y="9597"/>
                    <a:pt x="19272" y="9347"/>
                    <a:pt x="19272" y="9034"/>
                  </a:cubicBezTo>
                  <a:lnTo>
                    <a:pt x="19272" y="8471"/>
                  </a:lnTo>
                  <a:cubicBezTo>
                    <a:pt x="19278" y="5258"/>
                    <a:pt x="16523" y="2527"/>
                    <a:pt x="12759" y="1536"/>
                  </a:cubicBezTo>
                  <a:lnTo>
                    <a:pt x="12759" y="1536"/>
                  </a:lnTo>
                  <a:cubicBezTo>
                    <a:pt x="13292" y="2130"/>
                    <a:pt x="13744" y="2876"/>
                    <a:pt x="14081" y="3750"/>
                  </a:cubicBezTo>
                  <a:cubicBezTo>
                    <a:pt x="14192" y="4042"/>
                    <a:pt x="14048" y="4367"/>
                    <a:pt x="13756" y="4478"/>
                  </a:cubicBezTo>
                  <a:cubicBezTo>
                    <a:pt x="13688" y="4505"/>
                    <a:pt x="13618" y="4518"/>
                    <a:pt x="13550" y="4518"/>
                  </a:cubicBezTo>
                  <a:cubicBezTo>
                    <a:pt x="13324" y="4518"/>
                    <a:pt x="13113" y="4380"/>
                    <a:pt x="13027" y="4156"/>
                  </a:cubicBezTo>
                  <a:cubicBezTo>
                    <a:pt x="12407" y="2548"/>
                    <a:pt x="11359" y="1470"/>
                    <a:pt x="10203" y="1202"/>
                  </a:cubicBezTo>
                  <a:lnTo>
                    <a:pt x="10203" y="567"/>
                  </a:lnTo>
                  <a:cubicBezTo>
                    <a:pt x="10203" y="254"/>
                    <a:pt x="9950" y="1"/>
                    <a:pt x="96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"/>
          <p:cNvSpPr txBox="1"/>
          <p:nvPr/>
        </p:nvSpPr>
        <p:spPr>
          <a:xfrm rot="-5400000">
            <a:off x="-1485675" y="7117000"/>
            <a:ext cx="37791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fr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DONNÉES PERSONNELLES 3</a:t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3"/>
          <p:cNvSpPr/>
          <p:nvPr/>
        </p:nvSpPr>
        <p:spPr>
          <a:xfrm>
            <a:off x="1347975" y="1676200"/>
            <a:ext cx="2442900" cy="331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3"/>
          <p:cNvSpPr txBox="1"/>
          <p:nvPr/>
        </p:nvSpPr>
        <p:spPr>
          <a:xfrm>
            <a:off x="1229175" y="506425"/>
            <a:ext cx="5946000" cy="52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(diapo 7 et 8)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Je navigue en navigation privée.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 aux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 si elles et ils connaissent ce type de navigation?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Présentez les différentes icônes en précisant que ça change selon les navigateurs 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AutoNum type="arabicPeriod"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Demandez où ils et elles cliqueraient et pourquoi ?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Fira Sans Medium"/>
              <a:buAutoNum type="arabicPeriod" startAt="3"/>
            </a:pPr>
            <a:r>
              <a:rPr i="0" lang="fr" sz="1100" u="none" cap="none" strike="noStrike">
                <a:solidFill>
                  <a:schemeClr val="lt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Reformulation et conclusion </a:t>
            </a:r>
            <a:endParaRPr i="0" sz="1100" u="none" cap="none" strike="noStrike">
              <a:solidFill>
                <a:schemeClr val="lt1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Barlow"/>
              <a:ea typeface="Barlow"/>
              <a:cs typeface="Barlow"/>
              <a:sym typeface="Barlow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Avant de clore l'atelier et de quitter le groupe, demandez à chacune et chacun de dire ce qui lui a paru important dans l’atelier aujourd’hui et de dire :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Comment on refuse les cookies ?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À quoi sert la navigation privée ?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13A8E"/>
              </a:buClr>
              <a:buSzPts val="1100"/>
              <a:buFont typeface="Arial"/>
              <a:buChar char="●"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Que veut dire la petite étoile dans les formulaires d’inscriptions ?</a:t>
            </a:r>
            <a:endParaRPr b="0" i="0" sz="1100" u="none" cap="none" strike="noStrike">
              <a:solidFill>
                <a:srgbClr val="213A8E"/>
              </a:solidFill>
              <a:highlight>
                <a:schemeClr val="lt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100" u="none" cap="none" strike="noStrike">
              <a:solidFill>
                <a:srgbClr val="213A8E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56" name="Google Shape;156;p3"/>
          <p:cNvGrpSpPr/>
          <p:nvPr/>
        </p:nvGrpSpPr>
        <p:grpSpPr>
          <a:xfrm>
            <a:off x="260819" y="510328"/>
            <a:ext cx="339359" cy="339253"/>
            <a:chOff x="6235250" y="2620775"/>
            <a:chExt cx="481975" cy="481825"/>
          </a:xfrm>
        </p:grpSpPr>
        <p:sp>
          <p:nvSpPr>
            <p:cNvPr id="157" name="Google Shape;157;p3"/>
            <p:cNvSpPr/>
            <p:nvPr/>
          </p:nvSpPr>
          <p:spPr>
            <a:xfrm>
              <a:off x="6405675" y="2620775"/>
              <a:ext cx="28275" cy="56475"/>
            </a:xfrm>
            <a:custGeom>
              <a:rect b="b" l="l" r="r" t="t"/>
              <a:pathLst>
                <a:path extrusionOk="0" h="2259" w="1131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8" name="Google Shape;158;p3"/>
            <p:cNvSpPr/>
            <p:nvPr/>
          </p:nvSpPr>
          <p:spPr>
            <a:xfrm>
              <a:off x="6518600" y="2620775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9" name="Google Shape;159;p3"/>
            <p:cNvSpPr/>
            <p:nvPr/>
          </p:nvSpPr>
          <p:spPr>
            <a:xfrm>
              <a:off x="6603300" y="2649000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7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7" y="2259"/>
                  </a:cubicBezTo>
                  <a:cubicBezTo>
                    <a:pt x="877" y="2259"/>
                    <a:pt x="1130" y="2006"/>
                    <a:pt x="1130" y="1696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0" name="Google Shape;160;p3"/>
            <p:cNvSpPr/>
            <p:nvPr/>
          </p:nvSpPr>
          <p:spPr>
            <a:xfrm>
              <a:off x="6321000" y="2649000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6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6" y="2259"/>
                  </a:cubicBezTo>
                  <a:cubicBezTo>
                    <a:pt x="876" y="2259"/>
                    <a:pt x="1129" y="2006"/>
                    <a:pt x="1129" y="1696"/>
                  </a:cubicBezTo>
                  <a:lnTo>
                    <a:pt x="1129" y="566"/>
                  </a:lnTo>
                  <a:cubicBezTo>
                    <a:pt x="1129" y="253"/>
                    <a:pt x="876" y="0"/>
                    <a:pt x="5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1" name="Google Shape;161;p3"/>
            <p:cNvSpPr/>
            <p:nvPr/>
          </p:nvSpPr>
          <p:spPr>
            <a:xfrm>
              <a:off x="6235250" y="2677225"/>
              <a:ext cx="481975" cy="425375"/>
            </a:xfrm>
            <a:custGeom>
              <a:rect b="b" l="l" r="r" t="t"/>
              <a:pathLst>
                <a:path extrusionOk="0" h="17015" w="19279">
                  <a:moveTo>
                    <a:pt x="9639" y="1"/>
                  </a:moveTo>
                  <a:cubicBezTo>
                    <a:pt x="9326" y="1"/>
                    <a:pt x="9073" y="254"/>
                    <a:pt x="9073" y="567"/>
                  </a:cubicBezTo>
                  <a:lnTo>
                    <a:pt x="9073" y="1202"/>
                  </a:lnTo>
                  <a:cubicBezTo>
                    <a:pt x="7920" y="1470"/>
                    <a:pt x="6872" y="2548"/>
                    <a:pt x="6252" y="4156"/>
                  </a:cubicBezTo>
                  <a:cubicBezTo>
                    <a:pt x="6164" y="4380"/>
                    <a:pt x="5952" y="4518"/>
                    <a:pt x="5726" y="4518"/>
                  </a:cubicBezTo>
                  <a:cubicBezTo>
                    <a:pt x="5658" y="4518"/>
                    <a:pt x="5588" y="4505"/>
                    <a:pt x="5520" y="4478"/>
                  </a:cubicBezTo>
                  <a:cubicBezTo>
                    <a:pt x="5231" y="4367"/>
                    <a:pt x="5083" y="4042"/>
                    <a:pt x="5198" y="3750"/>
                  </a:cubicBezTo>
                  <a:cubicBezTo>
                    <a:pt x="5532" y="2876"/>
                    <a:pt x="5987" y="2130"/>
                    <a:pt x="6517" y="1536"/>
                  </a:cubicBezTo>
                  <a:lnTo>
                    <a:pt x="6517" y="1536"/>
                  </a:lnTo>
                  <a:cubicBezTo>
                    <a:pt x="2753" y="2527"/>
                    <a:pt x="0" y="5258"/>
                    <a:pt x="0" y="8468"/>
                  </a:cubicBezTo>
                  <a:lnTo>
                    <a:pt x="0" y="9034"/>
                  </a:lnTo>
                  <a:cubicBezTo>
                    <a:pt x="0" y="9347"/>
                    <a:pt x="253" y="9597"/>
                    <a:pt x="564" y="9597"/>
                  </a:cubicBezTo>
                  <a:cubicBezTo>
                    <a:pt x="877" y="9597"/>
                    <a:pt x="1130" y="9347"/>
                    <a:pt x="1130" y="9034"/>
                  </a:cubicBezTo>
                  <a:cubicBezTo>
                    <a:pt x="1130" y="8423"/>
                    <a:pt x="1904" y="7905"/>
                    <a:pt x="2822" y="7905"/>
                  </a:cubicBezTo>
                  <a:cubicBezTo>
                    <a:pt x="3740" y="7905"/>
                    <a:pt x="4553" y="8423"/>
                    <a:pt x="4553" y="9034"/>
                  </a:cubicBezTo>
                  <a:cubicBezTo>
                    <a:pt x="4553" y="9347"/>
                    <a:pt x="4806" y="9597"/>
                    <a:pt x="5120" y="9597"/>
                  </a:cubicBezTo>
                  <a:cubicBezTo>
                    <a:pt x="5430" y="9597"/>
                    <a:pt x="5683" y="9347"/>
                    <a:pt x="5683" y="9034"/>
                  </a:cubicBezTo>
                  <a:cubicBezTo>
                    <a:pt x="5683" y="8423"/>
                    <a:pt x="6460" y="7905"/>
                    <a:pt x="7378" y="7905"/>
                  </a:cubicBezTo>
                  <a:cubicBezTo>
                    <a:pt x="8296" y="7905"/>
                    <a:pt x="9070" y="8423"/>
                    <a:pt x="9070" y="9034"/>
                  </a:cubicBezTo>
                  <a:lnTo>
                    <a:pt x="9070" y="14756"/>
                  </a:lnTo>
                  <a:cubicBezTo>
                    <a:pt x="9070" y="15379"/>
                    <a:pt x="8564" y="15885"/>
                    <a:pt x="7941" y="15885"/>
                  </a:cubicBezTo>
                  <a:cubicBezTo>
                    <a:pt x="7318" y="15885"/>
                    <a:pt x="6812" y="15379"/>
                    <a:pt x="6812" y="14756"/>
                  </a:cubicBezTo>
                  <a:lnTo>
                    <a:pt x="6812" y="14190"/>
                  </a:lnTo>
                  <a:cubicBezTo>
                    <a:pt x="6812" y="13879"/>
                    <a:pt x="6559" y="13626"/>
                    <a:pt x="6249" y="13626"/>
                  </a:cubicBezTo>
                  <a:cubicBezTo>
                    <a:pt x="5936" y="13626"/>
                    <a:pt x="5683" y="13879"/>
                    <a:pt x="5683" y="14190"/>
                  </a:cubicBezTo>
                  <a:lnTo>
                    <a:pt x="5683" y="14756"/>
                  </a:lnTo>
                  <a:cubicBezTo>
                    <a:pt x="5683" y="16002"/>
                    <a:pt x="6694" y="17014"/>
                    <a:pt x="7941" y="17014"/>
                  </a:cubicBezTo>
                  <a:cubicBezTo>
                    <a:pt x="9188" y="17014"/>
                    <a:pt x="10200" y="16002"/>
                    <a:pt x="10200" y="14756"/>
                  </a:cubicBezTo>
                  <a:lnTo>
                    <a:pt x="10200" y="9034"/>
                  </a:lnTo>
                  <a:cubicBezTo>
                    <a:pt x="10200" y="8423"/>
                    <a:pt x="10976" y="7905"/>
                    <a:pt x="11895" y="7905"/>
                  </a:cubicBezTo>
                  <a:cubicBezTo>
                    <a:pt x="12813" y="7905"/>
                    <a:pt x="13587" y="8423"/>
                    <a:pt x="13587" y="9034"/>
                  </a:cubicBezTo>
                  <a:cubicBezTo>
                    <a:pt x="13587" y="9347"/>
                    <a:pt x="13840" y="9597"/>
                    <a:pt x="14153" y="9597"/>
                  </a:cubicBezTo>
                  <a:cubicBezTo>
                    <a:pt x="14463" y="9597"/>
                    <a:pt x="14716" y="9347"/>
                    <a:pt x="14716" y="9034"/>
                  </a:cubicBezTo>
                  <a:cubicBezTo>
                    <a:pt x="14716" y="8423"/>
                    <a:pt x="15529" y="7905"/>
                    <a:pt x="16448" y="7905"/>
                  </a:cubicBezTo>
                  <a:cubicBezTo>
                    <a:pt x="17366" y="7905"/>
                    <a:pt x="18143" y="8423"/>
                    <a:pt x="18143" y="9034"/>
                  </a:cubicBezTo>
                  <a:cubicBezTo>
                    <a:pt x="18143" y="9347"/>
                    <a:pt x="18396" y="9597"/>
                    <a:pt x="18706" y="9597"/>
                  </a:cubicBezTo>
                  <a:cubicBezTo>
                    <a:pt x="19019" y="9597"/>
                    <a:pt x="19272" y="9347"/>
                    <a:pt x="19272" y="9034"/>
                  </a:cubicBezTo>
                  <a:lnTo>
                    <a:pt x="19272" y="8471"/>
                  </a:lnTo>
                  <a:cubicBezTo>
                    <a:pt x="19278" y="5258"/>
                    <a:pt x="16523" y="2527"/>
                    <a:pt x="12759" y="1536"/>
                  </a:cubicBezTo>
                  <a:lnTo>
                    <a:pt x="12759" y="1536"/>
                  </a:lnTo>
                  <a:cubicBezTo>
                    <a:pt x="13292" y="2130"/>
                    <a:pt x="13744" y="2876"/>
                    <a:pt x="14081" y="3750"/>
                  </a:cubicBezTo>
                  <a:cubicBezTo>
                    <a:pt x="14192" y="4042"/>
                    <a:pt x="14048" y="4367"/>
                    <a:pt x="13756" y="4478"/>
                  </a:cubicBezTo>
                  <a:cubicBezTo>
                    <a:pt x="13688" y="4505"/>
                    <a:pt x="13618" y="4518"/>
                    <a:pt x="13550" y="4518"/>
                  </a:cubicBezTo>
                  <a:cubicBezTo>
                    <a:pt x="13324" y="4518"/>
                    <a:pt x="13113" y="4380"/>
                    <a:pt x="13027" y="4156"/>
                  </a:cubicBezTo>
                  <a:cubicBezTo>
                    <a:pt x="12407" y="2548"/>
                    <a:pt x="11359" y="1470"/>
                    <a:pt x="10203" y="1202"/>
                  </a:cubicBezTo>
                  <a:lnTo>
                    <a:pt x="10203" y="567"/>
                  </a:lnTo>
                  <a:cubicBezTo>
                    <a:pt x="10203" y="254"/>
                    <a:pt x="9950" y="1"/>
                    <a:pt x="96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62" name="Google Shape;162;p3"/>
          <p:cNvSpPr txBox="1"/>
          <p:nvPr/>
        </p:nvSpPr>
        <p:spPr>
          <a:xfrm>
            <a:off x="1151152" y="3871064"/>
            <a:ext cx="5833800" cy="42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Arial"/>
              <a:buNone/>
            </a:pPr>
            <a:r>
              <a:rPr b="1" i="0" lang="fr" sz="25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Conseils</a:t>
            </a:r>
            <a:endParaRPr b="1" i="0" sz="25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3"/>
          <p:cNvSpPr txBox="1"/>
          <p:nvPr/>
        </p:nvSpPr>
        <p:spPr>
          <a:xfrm>
            <a:off x="1168288" y="6466339"/>
            <a:ext cx="47844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Demandez régulièrement de reformuler ce que vous dites, ce qu’elles ou ils font, vont faire, etc. par divers moyens (oral, écrit, montrer, etc.). Ça facilite “l’inscription” dans la mémoire.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4" name="Google Shape;16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68300" y="4979807"/>
            <a:ext cx="1153225" cy="115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33875" y="6244846"/>
            <a:ext cx="1170374" cy="1170374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3"/>
          <p:cNvSpPr txBox="1"/>
          <p:nvPr/>
        </p:nvSpPr>
        <p:spPr>
          <a:xfrm>
            <a:off x="2419850" y="7684390"/>
            <a:ext cx="4784400" cy="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Pour les personnes qui ne lisent pas, devenez vous-même lecteur ou lectrice ou demandez à une personne du groupe de lire</a:t>
            </a:r>
            <a:endParaRPr b="0" i="0" sz="11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7" name="Google Shape;167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68300" y="7314584"/>
            <a:ext cx="1153225" cy="1153225"/>
          </a:xfrm>
          <a:prstGeom prst="rect">
            <a:avLst/>
          </a:prstGeom>
          <a:noFill/>
          <a:ln>
            <a:noFill/>
          </a:ln>
        </p:spPr>
      </p:pic>
      <p:sp>
        <p:nvSpPr>
          <p:cNvPr id="168" name="Google Shape;168;p3"/>
          <p:cNvSpPr txBox="1"/>
          <p:nvPr/>
        </p:nvSpPr>
        <p:spPr>
          <a:xfrm>
            <a:off x="2495550" y="5100125"/>
            <a:ext cx="4708800" cy="86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b="0" i="0" lang="fr" sz="1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Pour faire face à des potentielles problématiques liées à des troubles de l’inhibition des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stagiaires</a:t>
            </a:r>
            <a:r>
              <a:rPr b="0" i="0" lang="fr" sz="1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, équipez-vous et proposez un dispositif type “bâton de parole”. Si certaines ou certains ont des difficultés de préhension, soyez </a:t>
            </a:r>
            <a:r>
              <a:rPr lang="fr" sz="1100">
                <a:solidFill>
                  <a:schemeClr val="dk1"/>
                </a:solidFill>
                <a:highlight>
                  <a:schemeClr val="lt1"/>
                </a:highlight>
              </a:rPr>
              <a:t>la personne</a:t>
            </a:r>
            <a:r>
              <a:rPr b="0" i="0" lang="fr" sz="1100" u="none" cap="none" strike="noStrike">
                <a:solidFill>
                  <a:schemeClr val="dk1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</a:rPr>
              <a:t> qui fera voyager le “bâton de parole”.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213A8E"/>
      </a:dk1>
      <a:lt1>
        <a:srgbClr val="FFFFFF"/>
      </a:lt1>
      <a:dk2>
        <a:srgbClr val="595959"/>
      </a:dk2>
      <a:lt2>
        <a:srgbClr val="EEEEEE"/>
      </a:lt2>
      <a:accent1>
        <a:srgbClr val="78D2A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