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embeddedFontLst>
    <p:embeddedFont>
      <p:font typeface="Fira Sans Black"/>
      <p:bold r:id="rId14"/>
      <p:boldItalic r:id="rId15"/>
    </p:embeddedFont>
    <p:embeddedFont>
      <p:font typeface="Fira Sans ExtraBold"/>
      <p:bold r:id="rId16"/>
      <p:boldItalic r:id="rId17"/>
    </p:embeddedFont>
    <p:embeddedFont>
      <p:font typeface="Fira Sans"/>
      <p:regular r:id="rId18"/>
      <p:bold r:id="rId19"/>
      <p:italic r:id="rId20"/>
      <p:boldItalic r:id="rId21"/>
    </p:embeddedFont>
    <p:embeddedFont>
      <p:font typeface="Barlow Light"/>
      <p:regular r:id="rId22"/>
      <p:bold r:id="rId23"/>
      <p:italic r:id="rId24"/>
      <p:boldItalic r:id="rId25"/>
    </p:embeddedFont>
    <p:embeddedFont>
      <p:font typeface="Barlow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5F6321A-6BD9-4434-947F-65CFDEF20EE6}">
  <a:tblStyle styleId="{65F6321A-6BD9-4434-947F-65CFDEF20E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FiraSans-italic.fntdata"/><Relationship Id="rId22" Type="http://schemas.openxmlformats.org/officeDocument/2006/relationships/font" Target="fonts/BarlowLight-regular.fntdata"/><Relationship Id="rId21" Type="http://schemas.openxmlformats.org/officeDocument/2006/relationships/font" Target="fonts/FiraSans-boldItalic.fntdata"/><Relationship Id="rId24" Type="http://schemas.openxmlformats.org/officeDocument/2006/relationships/font" Target="fonts/BarlowLight-italic.fntdata"/><Relationship Id="rId23" Type="http://schemas.openxmlformats.org/officeDocument/2006/relationships/font" Target="fonts/BarlowLight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Barlow-regular.fntdata"/><Relationship Id="rId25" Type="http://schemas.openxmlformats.org/officeDocument/2006/relationships/font" Target="fonts/BarlowLight-boldItalic.fntdata"/><Relationship Id="rId28" Type="http://schemas.openxmlformats.org/officeDocument/2006/relationships/font" Target="fonts/Barlow-italic.fntdata"/><Relationship Id="rId27" Type="http://schemas.openxmlformats.org/officeDocument/2006/relationships/font" Target="fonts/Barlow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Barlow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font" Target="fonts/FiraSansBlack-boldItalic.fntdata"/><Relationship Id="rId14" Type="http://schemas.openxmlformats.org/officeDocument/2006/relationships/font" Target="fonts/FiraSansBlack-bold.fntdata"/><Relationship Id="rId17" Type="http://schemas.openxmlformats.org/officeDocument/2006/relationships/font" Target="fonts/FiraSansExtraBold-boldItalic.fntdata"/><Relationship Id="rId16" Type="http://schemas.openxmlformats.org/officeDocument/2006/relationships/font" Target="fonts/FiraSansExtraBold-bold.fntdata"/><Relationship Id="rId19" Type="http://schemas.openxmlformats.org/officeDocument/2006/relationships/font" Target="fonts/FiraSans-bold.fntdata"/><Relationship Id="rId18" Type="http://schemas.openxmlformats.org/officeDocument/2006/relationships/font" Target="fonts/FiraSans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11ff712d43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11ff712d4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11ff712d43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11ff712d43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11ff712d43_0_1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11ff712d43_0_1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11ff712d43_0_2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11ff712d43_0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11ff712d43_0_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11ff712d43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11ff712d43_0_2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11ff712d43_0_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211ff712d43_0_2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Google Shape;140;g211ff712d43_0_2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11ff712d43_0_2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11ff712d43_0_2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1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0" name="Google Shape;60;p1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1" name="Google Shape;61;p1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5" name="Google Shape;65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8" name="Google Shape;68;p1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9" name="Google Shape;6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 points + Image ">
  <p:cSld name="CUSTOM_31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/>
          <p:nvPr/>
        </p:nvSpPr>
        <p:spPr>
          <a:xfrm>
            <a:off x="0" y="10"/>
            <a:ext cx="1241700" cy="51435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15"/>
          <p:cNvSpPr/>
          <p:nvPr>
            <p:ph idx="2" type="pic"/>
          </p:nvPr>
        </p:nvSpPr>
        <p:spPr>
          <a:xfrm>
            <a:off x="0" y="869250"/>
            <a:ext cx="4132800" cy="3405000"/>
          </a:xfrm>
          <a:prstGeom prst="rect">
            <a:avLst/>
          </a:prstGeom>
          <a:noFill/>
          <a:ln>
            <a:noFill/>
          </a:ln>
        </p:spPr>
      </p:sp>
      <p:sp>
        <p:nvSpPr>
          <p:cNvPr id="75" name="Google Shape;75;p15"/>
          <p:cNvSpPr txBox="1"/>
          <p:nvPr>
            <p:ph type="title"/>
          </p:nvPr>
        </p:nvSpPr>
        <p:spPr>
          <a:xfrm>
            <a:off x="4622850" y="793050"/>
            <a:ext cx="4132800" cy="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accent1"/>
                </a:solidFill>
                <a:latin typeface="Fira Sans ExtraBold"/>
                <a:ea typeface="Fira Sans ExtraBold"/>
                <a:cs typeface="Fira Sans ExtraBold"/>
                <a:sym typeface="Fira Sans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Barlow Light"/>
                <a:ea typeface="Barlow Light"/>
                <a:cs typeface="Barlow Light"/>
                <a:sym typeface="Barlow Light"/>
              </a:defRPr>
            </a:lvl9pPr>
          </a:lstStyle>
          <a:p/>
        </p:txBody>
      </p:sp>
      <p:sp>
        <p:nvSpPr>
          <p:cNvPr id="76" name="Google Shape;76;p15"/>
          <p:cNvSpPr txBox="1"/>
          <p:nvPr>
            <p:ph idx="1" type="body"/>
          </p:nvPr>
        </p:nvSpPr>
        <p:spPr>
          <a:xfrm>
            <a:off x="4622850" y="1740750"/>
            <a:ext cx="4132800" cy="253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1pPr>
            <a:lvl2pPr indent="-317500" lvl="1" marL="914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2pPr>
            <a:lvl3pPr indent="-317500" lvl="2" marL="13716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3pPr>
            <a:lvl4pPr indent="-317500" lvl="3" marL="18288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4pPr>
            <a:lvl5pPr indent="-317500" lvl="4" marL="22860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5pPr>
            <a:lvl6pPr indent="-317500" lvl="5" marL="27432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6pPr>
            <a:lvl7pPr indent="-317500" lvl="6" marL="32004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7pPr>
            <a:lvl8pPr indent="-317500" lvl="7" marL="36576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8pPr>
            <a:lvl9pPr indent="-317500" lvl="8" marL="411480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 sz="14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7703476" y="4358425"/>
            <a:ext cx="13938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400"/>
            </a:lvl1pPr>
            <a:lvl2pPr lvl="1">
              <a:buNone/>
              <a:defRPr sz="1400"/>
            </a:lvl2pPr>
            <a:lvl3pPr lvl="2">
              <a:buNone/>
              <a:defRPr sz="1400"/>
            </a:lvl3pPr>
            <a:lvl4pPr lvl="3">
              <a:buNone/>
              <a:defRPr sz="1400"/>
            </a:lvl4pPr>
            <a:lvl5pPr lvl="4">
              <a:buNone/>
              <a:defRPr sz="1400"/>
            </a:lvl5pPr>
            <a:lvl6pPr lvl="5">
              <a:buNone/>
              <a:defRPr sz="1400"/>
            </a:lvl6pPr>
            <a:lvl7pPr lvl="6">
              <a:buNone/>
              <a:defRPr sz="1400"/>
            </a:lvl7pPr>
            <a:lvl8pPr lvl="7">
              <a:buNone/>
              <a:defRPr sz="1400"/>
            </a:lvl8pPr>
            <a:lvl9pPr lvl="8">
              <a:buNone/>
              <a:defRPr sz="14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10</a:t>
            </a:r>
            <a:endParaRPr/>
          </a:p>
        </p:txBody>
      </p:sp>
      <p:sp>
        <p:nvSpPr>
          <p:cNvPr id="15" name="Google Shape;15;p3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E6334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" name="Google Shape;16;p3"/>
          <p:cNvGrpSpPr/>
          <p:nvPr/>
        </p:nvGrpSpPr>
        <p:grpSpPr>
          <a:xfrm>
            <a:off x="127635" y="184628"/>
            <a:ext cx="387681" cy="272572"/>
            <a:chOff x="3386036" y="1746339"/>
            <a:chExt cx="397907" cy="279762"/>
          </a:xfrm>
        </p:grpSpPr>
        <p:sp>
          <p:nvSpPr>
            <p:cNvPr id="17" name="Google Shape;17;p3"/>
            <p:cNvSpPr/>
            <p:nvPr/>
          </p:nvSpPr>
          <p:spPr>
            <a:xfrm>
              <a:off x="3561652" y="1848954"/>
              <a:ext cx="59646" cy="74506"/>
            </a:xfrm>
            <a:custGeom>
              <a:rect b="b" l="l" r="r" t="t"/>
              <a:pathLst>
                <a:path extrusionOk="0" h="3570" w="2858">
                  <a:moveTo>
                    <a:pt x="1" y="0"/>
                  </a:moveTo>
                  <a:lnTo>
                    <a:pt x="1" y="3570"/>
                  </a:lnTo>
                  <a:lnTo>
                    <a:pt x="2858" y="178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" name="Google Shape;18;p3"/>
            <p:cNvSpPr/>
            <p:nvPr/>
          </p:nvSpPr>
          <p:spPr>
            <a:xfrm>
              <a:off x="3386036" y="1746339"/>
              <a:ext cx="397907" cy="279762"/>
            </a:xfrm>
            <a:custGeom>
              <a:rect b="b" l="l" r="r" t="t"/>
              <a:pathLst>
                <a:path extrusionOk="0" h="13405" w="19066">
                  <a:moveTo>
                    <a:pt x="7858" y="3351"/>
                  </a:moveTo>
                  <a:cubicBezTo>
                    <a:pt x="7961" y="3351"/>
                    <a:pt x="8064" y="3379"/>
                    <a:pt x="8154" y="3436"/>
                  </a:cubicBezTo>
                  <a:lnTo>
                    <a:pt x="12622" y="6230"/>
                  </a:lnTo>
                  <a:cubicBezTo>
                    <a:pt x="12785" y="6330"/>
                    <a:pt x="12884" y="6509"/>
                    <a:pt x="12884" y="6702"/>
                  </a:cubicBezTo>
                  <a:cubicBezTo>
                    <a:pt x="12884" y="6895"/>
                    <a:pt x="12785" y="7073"/>
                    <a:pt x="12622" y="7176"/>
                  </a:cubicBezTo>
                  <a:lnTo>
                    <a:pt x="8154" y="9968"/>
                  </a:lnTo>
                  <a:cubicBezTo>
                    <a:pt x="8063" y="10025"/>
                    <a:pt x="7961" y="10053"/>
                    <a:pt x="7859" y="10053"/>
                  </a:cubicBezTo>
                  <a:cubicBezTo>
                    <a:pt x="7765" y="10053"/>
                    <a:pt x="7671" y="10029"/>
                    <a:pt x="7588" y="9983"/>
                  </a:cubicBezTo>
                  <a:cubicBezTo>
                    <a:pt x="7409" y="9884"/>
                    <a:pt x="7299" y="9699"/>
                    <a:pt x="7299" y="9495"/>
                  </a:cubicBezTo>
                  <a:lnTo>
                    <a:pt x="7299" y="3910"/>
                  </a:lnTo>
                  <a:cubicBezTo>
                    <a:pt x="7299" y="3707"/>
                    <a:pt x="7409" y="3519"/>
                    <a:pt x="7588" y="3420"/>
                  </a:cubicBezTo>
                  <a:cubicBezTo>
                    <a:pt x="7671" y="3374"/>
                    <a:pt x="7765" y="3351"/>
                    <a:pt x="7858" y="3351"/>
                  </a:cubicBezTo>
                  <a:close/>
                  <a:moveTo>
                    <a:pt x="2794" y="1"/>
                  </a:moveTo>
                  <a:cubicBezTo>
                    <a:pt x="1255" y="1"/>
                    <a:pt x="1" y="1253"/>
                    <a:pt x="1" y="2792"/>
                  </a:cubicBezTo>
                  <a:lnTo>
                    <a:pt x="1" y="10611"/>
                  </a:lnTo>
                  <a:cubicBezTo>
                    <a:pt x="1" y="12152"/>
                    <a:pt x="1255" y="13405"/>
                    <a:pt x="2794" y="13405"/>
                  </a:cubicBezTo>
                  <a:lnTo>
                    <a:pt x="16274" y="13405"/>
                  </a:lnTo>
                  <a:cubicBezTo>
                    <a:pt x="17813" y="13405"/>
                    <a:pt x="19065" y="12152"/>
                    <a:pt x="19065" y="10611"/>
                  </a:cubicBezTo>
                  <a:lnTo>
                    <a:pt x="19065" y="2792"/>
                  </a:lnTo>
                  <a:cubicBezTo>
                    <a:pt x="19065" y="1253"/>
                    <a:pt x="17813" y="1"/>
                    <a:pt x="1627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" name="Google Shape;19;p3"/>
          <p:cNvSpPr txBox="1"/>
          <p:nvPr/>
        </p:nvSpPr>
        <p:spPr>
          <a:xfrm>
            <a:off x="632900" y="4599625"/>
            <a:ext cx="63882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50">
                <a:solidFill>
                  <a:srgbClr val="444746"/>
                </a:solidFill>
              </a:rPr>
              <a:t>Contenus produits par Emmaüs Connect et la Croix Rouge française en 2024 dans le cadre d'un projet soutenu par l'ANCT et l'Agefiph</a:t>
            </a:r>
            <a:endParaRPr i="1" sz="750">
              <a:solidFill>
                <a:srgbClr val="44474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50">
                <a:solidFill>
                  <a:srgbClr val="444746"/>
                </a:solidFill>
              </a:rPr>
              <a:t>Licence CC BY-NC-SA 4.0. - https://creativecommons.org/licenses/by-nc-sa/4.0/</a:t>
            </a:r>
            <a:endParaRPr sz="11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-tête de section 1">
  <p:cSld name="SECTION_HEADER_1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pport barre latérale">
  <p:cSld name="BLANK_2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SzPts val="1018"/>
              <a:buNone/>
              <a:defRPr sz="1425"/>
            </a:lvl1pPr>
            <a:lvl2pPr lvl="1">
              <a:buSzPts val="1018"/>
              <a:buNone/>
              <a:defRPr sz="1425"/>
            </a:lvl2pPr>
            <a:lvl3pPr lvl="2">
              <a:buSzPts val="1018"/>
              <a:buNone/>
              <a:defRPr sz="1425"/>
            </a:lvl3pPr>
            <a:lvl4pPr lvl="3">
              <a:buSzPts val="1018"/>
              <a:buNone/>
              <a:defRPr sz="1425"/>
            </a:lvl4pPr>
            <a:lvl5pPr lvl="4">
              <a:buSzPts val="1018"/>
              <a:buNone/>
              <a:defRPr sz="1425"/>
            </a:lvl5pPr>
            <a:lvl6pPr lvl="5">
              <a:buSzPts val="1018"/>
              <a:buNone/>
              <a:defRPr sz="1425"/>
            </a:lvl6pPr>
            <a:lvl7pPr lvl="6">
              <a:buSzPts val="1018"/>
              <a:buNone/>
              <a:defRPr sz="1425"/>
            </a:lvl7pPr>
            <a:lvl8pPr lvl="7">
              <a:buSzPts val="1018"/>
              <a:buNone/>
              <a:defRPr sz="1425"/>
            </a:lvl8pPr>
            <a:lvl9pPr lvl="8">
              <a:buSzPts val="1018"/>
              <a:buNone/>
              <a:defRPr sz="1425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8</a:t>
            </a:r>
            <a:endParaRPr/>
          </a:p>
        </p:txBody>
      </p:sp>
      <p:sp>
        <p:nvSpPr>
          <p:cNvPr id="24" name="Google Shape;24;p5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5"/>
          <p:cNvSpPr txBox="1"/>
          <p:nvPr/>
        </p:nvSpPr>
        <p:spPr>
          <a:xfrm>
            <a:off x="609600" y="4560900"/>
            <a:ext cx="6185700" cy="5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50">
                <a:solidFill>
                  <a:srgbClr val="444746"/>
                </a:solidFill>
              </a:rPr>
              <a:t>Contenus produits par Emmaüs Connect et la Croix Rouge française en 2024 dans le cadre d'un projet soutenu par l'ANCT et l'Agefiph</a:t>
            </a:r>
            <a:endParaRPr i="1" sz="850">
              <a:solidFill>
                <a:srgbClr val="44474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850">
                <a:solidFill>
                  <a:srgbClr val="444746"/>
                </a:solidFill>
              </a:rPr>
              <a:t>Licence CC BY-NC-SA 4.0. - https://creativecommons.org/licenses/by-nc-sa/4.0/</a:t>
            </a:r>
            <a:endParaRPr sz="1200"/>
          </a:p>
        </p:txBody>
      </p:sp>
      <p:grpSp>
        <p:nvGrpSpPr>
          <p:cNvPr id="26" name="Google Shape;26;p5"/>
          <p:cNvGrpSpPr/>
          <p:nvPr/>
        </p:nvGrpSpPr>
        <p:grpSpPr>
          <a:xfrm>
            <a:off x="147119" y="253253"/>
            <a:ext cx="339359" cy="339253"/>
            <a:chOff x="6235250" y="2620775"/>
            <a:chExt cx="481975" cy="481825"/>
          </a:xfrm>
        </p:grpSpPr>
        <p:sp>
          <p:nvSpPr>
            <p:cNvPr id="27" name="Google Shape;27;p5"/>
            <p:cNvSpPr/>
            <p:nvPr/>
          </p:nvSpPr>
          <p:spPr>
            <a:xfrm>
              <a:off x="6405675" y="2620775"/>
              <a:ext cx="28275" cy="56475"/>
            </a:xfrm>
            <a:custGeom>
              <a:rect b="b" l="l" r="r" t="t"/>
              <a:pathLst>
                <a:path extrusionOk="0" h="2259" w="1131">
                  <a:moveTo>
                    <a:pt x="567" y="0"/>
                  </a:moveTo>
                  <a:cubicBezTo>
                    <a:pt x="254" y="0"/>
                    <a:pt x="1" y="253"/>
                    <a:pt x="1" y="566"/>
                  </a:cubicBezTo>
                  <a:lnTo>
                    <a:pt x="1" y="1695"/>
                  </a:lnTo>
                  <a:cubicBezTo>
                    <a:pt x="1" y="2006"/>
                    <a:pt x="254" y="2259"/>
                    <a:pt x="567" y="2259"/>
                  </a:cubicBezTo>
                  <a:cubicBezTo>
                    <a:pt x="877" y="2259"/>
                    <a:pt x="1130" y="2006"/>
                    <a:pt x="1130" y="1695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8" name="Google Shape;28;p5"/>
            <p:cNvSpPr/>
            <p:nvPr/>
          </p:nvSpPr>
          <p:spPr>
            <a:xfrm>
              <a:off x="6518600" y="2620775"/>
              <a:ext cx="28250" cy="56475"/>
            </a:xfrm>
            <a:custGeom>
              <a:rect b="b" l="l" r="r" t="t"/>
              <a:pathLst>
                <a:path extrusionOk="0" h="2259" w="1130">
                  <a:moveTo>
                    <a:pt x="567" y="0"/>
                  </a:moveTo>
                  <a:cubicBezTo>
                    <a:pt x="254" y="0"/>
                    <a:pt x="1" y="253"/>
                    <a:pt x="1" y="566"/>
                  </a:cubicBezTo>
                  <a:lnTo>
                    <a:pt x="1" y="1695"/>
                  </a:lnTo>
                  <a:cubicBezTo>
                    <a:pt x="1" y="2006"/>
                    <a:pt x="254" y="2259"/>
                    <a:pt x="567" y="2259"/>
                  </a:cubicBezTo>
                  <a:cubicBezTo>
                    <a:pt x="877" y="2259"/>
                    <a:pt x="1130" y="2006"/>
                    <a:pt x="1130" y="1695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29" name="Google Shape;29;p5"/>
            <p:cNvSpPr/>
            <p:nvPr/>
          </p:nvSpPr>
          <p:spPr>
            <a:xfrm>
              <a:off x="6603300" y="2649000"/>
              <a:ext cx="28250" cy="56475"/>
            </a:xfrm>
            <a:custGeom>
              <a:rect b="b" l="l" r="r" t="t"/>
              <a:pathLst>
                <a:path extrusionOk="0" h="2259" w="1130">
                  <a:moveTo>
                    <a:pt x="567" y="0"/>
                  </a:moveTo>
                  <a:cubicBezTo>
                    <a:pt x="253" y="0"/>
                    <a:pt x="0" y="253"/>
                    <a:pt x="0" y="566"/>
                  </a:cubicBezTo>
                  <a:lnTo>
                    <a:pt x="0" y="1696"/>
                  </a:lnTo>
                  <a:cubicBezTo>
                    <a:pt x="0" y="2006"/>
                    <a:pt x="253" y="2259"/>
                    <a:pt x="567" y="2259"/>
                  </a:cubicBezTo>
                  <a:cubicBezTo>
                    <a:pt x="877" y="2259"/>
                    <a:pt x="1130" y="2006"/>
                    <a:pt x="1130" y="1696"/>
                  </a:cubicBezTo>
                  <a:lnTo>
                    <a:pt x="1130" y="566"/>
                  </a:lnTo>
                  <a:cubicBezTo>
                    <a:pt x="1130" y="253"/>
                    <a:pt x="877" y="0"/>
                    <a:pt x="56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0" name="Google Shape;30;p5"/>
            <p:cNvSpPr/>
            <p:nvPr/>
          </p:nvSpPr>
          <p:spPr>
            <a:xfrm>
              <a:off x="6321000" y="2649000"/>
              <a:ext cx="28250" cy="56475"/>
            </a:xfrm>
            <a:custGeom>
              <a:rect b="b" l="l" r="r" t="t"/>
              <a:pathLst>
                <a:path extrusionOk="0" h="2259" w="1130">
                  <a:moveTo>
                    <a:pt x="566" y="0"/>
                  </a:moveTo>
                  <a:cubicBezTo>
                    <a:pt x="253" y="0"/>
                    <a:pt x="0" y="253"/>
                    <a:pt x="0" y="566"/>
                  </a:cubicBezTo>
                  <a:lnTo>
                    <a:pt x="0" y="1696"/>
                  </a:lnTo>
                  <a:cubicBezTo>
                    <a:pt x="0" y="2006"/>
                    <a:pt x="253" y="2259"/>
                    <a:pt x="566" y="2259"/>
                  </a:cubicBezTo>
                  <a:cubicBezTo>
                    <a:pt x="876" y="2259"/>
                    <a:pt x="1129" y="2006"/>
                    <a:pt x="1129" y="1696"/>
                  </a:cubicBezTo>
                  <a:lnTo>
                    <a:pt x="1129" y="566"/>
                  </a:lnTo>
                  <a:cubicBezTo>
                    <a:pt x="1129" y="253"/>
                    <a:pt x="876" y="0"/>
                    <a:pt x="56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1" name="Google Shape;31;p5"/>
            <p:cNvSpPr/>
            <p:nvPr/>
          </p:nvSpPr>
          <p:spPr>
            <a:xfrm>
              <a:off x="6235250" y="2677225"/>
              <a:ext cx="481975" cy="425375"/>
            </a:xfrm>
            <a:custGeom>
              <a:rect b="b" l="l" r="r" t="t"/>
              <a:pathLst>
                <a:path extrusionOk="0" h="17015" w="19279">
                  <a:moveTo>
                    <a:pt x="9639" y="1"/>
                  </a:moveTo>
                  <a:cubicBezTo>
                    <a:pt x="9326" y="1"/>
                    <a:pt x="9073" y="254"/>
                    <a:pt x="9073" y="567"/>
                  </a:cubicBezTo>
                  <a:lnTo>
                    <a:pt x="9073" y="1202"/>
                  </a:lnTo>
                  <a:cubicBezTo>
                    <a:pt x="7920" y="1470"/>
                    <a:pt x="6872" y="2548"/>
                    <a:pt x="6252" y="4156"/>
                  </a:cubicBezTo>
                  <a:cubicBezTo>
                    <a:pt x="6164" y="4380"/>
                    <a:pt x="5952" y="4518"/>
                    <a:pt x="5726" y="4518"/>
                  </a:cubicBezTo>
                  <a:cubicBezTo>
                    <a:pt x="5658" y="4518"/>
                    <a:pt x="5588" y="4505"/>
                    <a:pt x="5520" y="4478"/>
                  </a:cubicBezTo>
                  <a:cubicBezTo>
                    <a:pt x="5231" y="4367"/>
                    <a:pt x="5083" y="4042"/>
                    <a:pt x="5198" y="3750"/>
                  </a:cubicBezTo>
                  <a:cubicBezTo>
                    <a:pt x="5532" y="2876"/>
                    <a:pt x="5987" y="2130"/>
                    <a:pt x="6517" y="1536"/>
                  </a:cubicBezTo>
                  <a:lnTo>
                    <a:pt x="6517" y="1536"/>
                  </a:lnTo>
                  <a:cubicBezTo>
                    <a:pt x="2753" y="2527"/>
                    <a:pt x="0" y="5258"/>
                    <a:pt x="0" y="8468"/>
                  </a:cubicBezTo>
                  <a:lnTo>
                    <a:pt x="0" y="9034"/>
                  </a:lnTo>
                  <a:cubicBezTo>
                    <a:pt x="0" y="9347"/>
                    <a:pt x="253" y="9597"/>
                    <a:pt x="564" y="9597"/>
                  </a:cubicBezTo>
                  <a:cubicBezTo>
                    <a:pt x="877" y="9597"/>
                    <a:pt x="1130" y="9347"/>
                    <a:pt x="1130" y="9034"/>
                  </a:cubicBezTo>
                  <a:cubicBezTo>
                    <a:pt x="1130" y="8423"/>
                    <a:pt x="1904" y="7905"/>
                    <a:pt x="2822" y="7905"/>
                  </a:cubicBezTo>
                  <a:cubicBezTo>
                    <a:pt x="3740" y="7905"/>
                    <a:pt x="4553" y="8423"/>
                    <a:pt x="4553" y="9034"/>
                  </a:cubicBezTo>
                  <a:cubicBezTo>
                    <a:pt x="4553" y="9347"/>
                    <a:pt x="4806" y="9597"/>
                    <a:pt x="5120" y="9597"/>
                  </a:cubicBezTo>
                  <a:cubicBezTo>
                    <a:pt x="5430" y="9597"/>
                    <a:pt x="5683" y="9347"/>
                    <a:pt x="5683" y="9034"/>
                  </a:cubicBezTo>
                  <a:cubicBezTo>
                    <a:pt x="5683" y="8423"/>
                    <a:pt x="6460" y="7905"/>
                    <a:pt x="7378" y="7905"/>
                  </a:cubicBezTo>
                  <a:cubicBezTo>
                    <a:pt x="8296" y="7905"/>
                    <a:pt x="9070" y="8423"/>
                    <a:pt x="9070" y="9034"/>
                  </a:cubicBezTo>
                  <a:lnTo>
                    <a:pt x="9070" y="14756"/>
                  </a:lnTo>
                  <a:cubicBezTo>
                    <a:pt x="9070" y="15379"/>
                    <a:pt x="8564" y="15885"/>
                    <a:pt x="7941" y="15885"/>
                  </a:cubicBezTo>
                  <a:cubicBezTo>
                    <a:pt x="7318" y="15885"/>
                    <a:pt x="6812" y="15379"/>
                    <a:pt x="6812" y="14756"/>
                  </a:cubicBezTo>
                  <a:lnTo>
                    <a:pt x="6812" y="14190"/>
                  </a:lnTo>
                  <a:cubicBezTo>
                    <a:pt x="6812" y="13879"/>
                    <a:pt x="6559" y="13626"/>
                    <a:pt x="6249" y="13626"/>
                  </a:cubicBezTo>
                  <a:cubicBezTo>
                    <a:pt x="5936" y="13626"/>
                    <a:pt x="5683" y="13879"/>
                    <a:pt x="5683" y="14190"/>
                  </a:cubicBezTo>
                  <a:lnTo>
                    <a:pt x="5683" y="14756"/>
                  </a:lnTo>
                  <a:cubicBezTo>
                    <a:pt x="5683" y="16002"/>
                    <a:pt x="6694" y="17014"/>
                    <a:pt x="7941" y="17014"/>
                  </a:cubicBezTo>
                  <a:cubicBezTo>
                    <a:pt x="9188" y="17014"/>
                    <a:pt x="10200" y="16002"/>
                    <a:pt x="10200" y="14756"/>
                  </a:cubicBezTo>
                  <a:lnTo>
                    <a:pt x="10200" y="9034"/>
                  </a:lnTo>
                  <a:cubicBezTo>
                    <a:pt x="10200" y="8423"/>
                    <a:pt x="10976" y="7905"/>
                    <a:pt x="11895" y="7905"/>
                  </a:cubicBezTo>
                  <a:cubicBezTo>
                    <a:pt x="12813" y="7905"/>
                    <a:pt x="13587" y="8423"/>
                    <a:pt x="13587" y="9034"/>
                  </a:cubicBezTo>
                  <a:cubicBezTo>
                    <a:pt x="13587" y="9347"/>
                    <a:pt x="13840" y="9597"/>
                    <a:pt x="14153" y="9597"/>
                  </a:cubicBezTo>
                  <a:cubicBezTo>
                    <a:pt x="14463" y="9597"/>
                    <a:pt x="14716" y="9347"/>
                    <a:pt x="14716" y="9034"/>
                  </a:cubicBezTo>
                  <a:cubicBezTo>
                    <a:pt x="14716" y="8423"/>
                    <a:pt x="15529" y="7905"/>
                    <a:pt x="16448" y="7905"/>
                  </a:cubicBezTo>
                  <a:cubicBezTo>
                    <a:pt x="17366" y="7905"/>
                    <a:pt x="18143" y="8423"/>
                    <a:pt x="18143" y="9034"/>
                  </a:cubicBezTo>
                  <a:cubicBezTo>
                    <a:pt x="18143" y="9347"/>
                    <a:pt x="18396" y="9597"/>
                    <a:pt x="18706" y="9597"/>
                  </a:cubicBezTo>
                  <a:cubicBezTo>
                    <a:pt x="19019" y="9597"/>
                    <a:pt x="19272" y="9347"/>
                    <a:pt x="19272" y="9034"/>
                  </a:cubicBezTo>
                  <a:lnTo>
                    <a:pt x="19272" y="8471"/>
                  </a:lnTo>
                  <a:cubicBezTo>
                    <a:pt x="19278" y="5258"/>
                    <a:pt x="16523" y="2527"/>
                    <a:pt x="12759" y="1536"/>
                  </a:cubicBezTo>
                  <a:lnTo>
                    <a:pt x="12759" y="1536"/>
                  </a:lnTo>
                  <a:cubicBezTo>
                    <a:pt x="13292" y="2130"/>
                    <a:pt x="13744" y="2876"/>
                    <a:pt x="14081" y="3750"/>
                  </a:cubicBezTo>
                  <a:cubicBezTo>
                    <a:pt x="14192" y="4042"/>
                    <a:pt x="14048" y="4367"/>
                    <a:pt x="13756" y="4478"/>
                  </a:cubicBezTo>
                  <a:cubicBezTo>
                    <a:pt x="13688" y="4505"/>
                    <a:pt x="13618" y="4518"/>
                    <a:pt x="13550" y="4518"/>
                  </a:cubicBezTo>
                  <a:cubicBezTo>
                    <a:pt x="13324" y="4518"/>
                    <a:pt x="13113" y="4380"/>
                    <a:pt x="13027" y="4156"/>
                  </a:cubicBezTo>
                  <a:cubicBezTo>
                    <a:pt x="12407" y="2548"/>
                    <a:pt x="11359" y="1470"/>
                    <a:pt x="10203" y="1202"/>
                  </a:cubicBezTo>
                  <a:lnTo>
                    <a:pt x="10203" y="567"/>
                  </a:lnTo>
                  <a:cubicBezTo>
                    <a:pt x="10203" y="254"/>
                    <a:pt x="9950" y="1"/>
                    <a:pt x="9639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au cartes">
  <p:cSld name="BLANK_1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7974325" y="4663225"/>
            <a:ext cx="11229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 sz="1100"/>
            </a:lvl1pPr>
            <a:lvl2pPr lvl="1">
              <a:buNone/>
              <a:defRPr sz="1100"/>
            </a:lvl2pPr>
            <a:lvl3pPr lvl="2">
              <a:buNone/>
              <a:defRPr sz="1100"/>
            </a:lvl3pPr>
            <a:lvl4pPr lvl="3">
              <a:buNone/>
              <a:defRPr sz="1100"/>
            </a:lvl4pPr>
            <a:lvl5pPr lvl="4">
              <a:buNone/>
              <a:defRPr sz="1100"/>
            </a:lvl5pPr>
            <a:lvl6pPr lvl="5">
              <a:buNone/>
              <a:defRPr sz="1100"/>
            </a:lvl6pPr>
            <a:lvl7pPr lvl="6">
              <a:buNone/>
              <a:defRPr sz="1100"/>
            </a:lvl7pPr>
            <a:lvl8pPr lvl="7">
              <a:buNone/>
              <a:defRPr sz="1100"/>
            </a:lvl8pPr>
            <a:lvl9pPr lvl="8">
              <a:buNone/>
              <a:defRPr sz="11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14</a:t>
            </a:r>
            <a:endParaRPr/>
          </a:p>
        </p:txBody>
      </p:sp>
      <p:sp>
        <p:nvSpPr>
          <p:cNvPr id="34" name="Google Shape;34;p6"/>
          <p:cNvSpPr/>
          <p:nvPr/>
        </p:nvSpPr>
        <p:spPr>
          <a:xfrm>
            <a:off x="0" y="0"/>
            <a:ext cx="633600" cy="51435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5" name="Google Shape;35;p6"/>
          <p:cNvGrpSpPr/>
          <p:nvPr/>
        </p:nvGrpSpPr>
        <p:grpSpPr>
          <a:xfrm>
            <a:off x="147179" y="202645"/>
            <a:ext cx="339253" cy="339253"/>
            <a:chOff x="5049725" y="3806450"/>
            <a:chExt cx="481825" cy="481825"/>
          </a:xfrm>
        </p:grpSpPr>
        <p:sp>
          <p:nvSpPr>
            <p:cNvPr id="36" name="Google Shape;36;p6"/>
            <p:cNvSpPr/>
            <p:nvPr/>
          </p:nvSpPr>
          <p:spPr>
            <a:xfrm>
              <a:off x="5361150" y="3976800"/>
              <a:ext cx="28250" cy="28275"/>
            </a:xfrm>
            <a:custGeom>
              <a:rect b="b" l="l" r="r" t="t"/>
              <a:pathLst>
                <a:path extrusionOk="0" h="1131" w="1130">
                  <a:moveTo>
                    <a:pt x="567" y="1"/>
                  </a:moveTo>
                  <a:cubicBezTo>
                    <a:pt x="254" y="1"/>
                    <a:pt x="1" y="251"/>
                    <a:pt x="1" y="564"/>
                  </a:cubicBezTo>
                  <a:cubicBezTo>
                    <a:pt x="1" y="877"/>
                    <a:pt x="254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7" name="Google Shape;37;p6"/>
            <p:cNvSpPr/>
            <p:nvPr/>
          </p:nvSpPr>
          <p:spPr>
            <a:xfrm>
              <a:off x="5191775" y="3976800"/>
              <a:ext cx="28250" cy="28275"/>
            </a:xfrm>
            <a:custGeom>
              <a:rect b="b" l="l" r="r" t="t"/>
              <a:pathLst>
                <a:path extrusionOk="0" h="1131" w="1130">
                  <a:moveTo>
                    <a:pt x="567" y="1"/>
                  </a:moveTo>
                  <a:cubicBezTo>
                    <a:pt x="253" y="1"/>
                    <a:pt x="0" y="251"/>
                    <a:pt x="0" y="564"/>
                  </a:cubicBezTo>
                  <a:cubicBezTo>
                    <a:pt x="0" y="877"/>
                    <a:pt x="253" y="1130"/>
                    <a:pt x="567" y="1130"/>
                  </a:cubicBezTo>
                  <a:cubicBezTo>
                    <a:pt x="877" y="1130"/>
                    <a:pt x="1130" y="877"/>
                    <a:pt x="1130" y="564"/>
                  </a:cubicBezTo>
                  <a:cubicBezTo>
                    <a:pt x="1130" y="251"/>
                    <a:pt x="877" y="1"/>
                    <a:pt x="5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38" name="Google Shape;38;p6"/>
            <p:cNvSpPr/>
            <p:nvPr/>
          </p:nvSpPr>
          <p:spPr>
            <a:xfrm>
              <a:off x="5049725" y="3806450"/>
              <a:ext cx="481825" cy="481825"/>
            </a:xfrm>
            <a:custGeom>
              <a:rect b="b" l="l" r="r" t="t"/>
              <a:pathLst>
                <a:path extrusionOk="0" h="19273" w="19273">
                  <a:moveTo>
                    <a:pt x="6249" y="5686"/>
                  </a:moveTo>
                  <a:cubicBezTo>
                    <a:pt x="6932" y="5686"/>
                    <a:pt x="7549" y="6098"/>
                    <a:pt x="7811" y="6730"/>
                  </a:cubicBezTo>
                  <a:cubicBezTo>
                    <a:pt x="8073" y="7363"/>
                    <a:pt x="7929" y="8092"/>
                    <a:pt x="7444" y="8576"/>
                  </a:cubicBezTo>
                  <a:cubicBezTo>
                    <a:pt x="7120" y="8901"/>
                    <a:pt x="6686" y="9073"/>
                    <a:pt x="6246" y="9073"/>
                  </a:cubicBezTo>
                  <a:cubicBezTo>
                    <a:pt x="6028" y="9073"/>
                    <a:pt x="5808" y="9031"/>
                    <a:pt x="5598" y="8944"/>
                  </a:cubicBezTo>
                  <a:cubicBezTo>
                    <a:pt x="4966" y="8682"/>
                    <a:pt x="4553" y="8064"/>
                    <a:pt x="4553" y="7378"/>
                  </a:cubicBezTo>
                  <a:cubicBezTo>
                    <a:pt x="4553" y="6441"/>
                    <a:pt x="5312" y="5686"/>
                    <a:pt x="6249" y="5686"/>
                  </a:cubicBezTo>
                  <a:close/>
                  <a:moveTo>
                    <a:pt x="13024" y="5683"/>
                  </a:moveTo>
                  <a:cubicBezTo>
                    <a:pt x="13242" y="5683"/>
                    <a:pt x="13462" y="5725"/>
                    <a:pt x="13671" y="5812"/>
                  </a:cubicBezTo>
                  <a:cubicBezTo>
                    <a:pt x="14304" y="6074"/>
                    <a:pt x="14716" y="6691"/>
                    <a:pt x="14716" y="7378"/>
                  </a:cubicBezTo>
                  <a:cubicBezTo>
                    <a:pt x="14716" y="8314"/>
                    <a:pt x="13957" y="9070"/>
                    <a:pt x="13024" y="9073"/>
                  </a:cubicBezTo>
                  <a:cubicBezTo>
                    <a:pt x="12337" y="9073"/>
                    <a:pt x="11720" y="8658"/>
                    <a:pt x="11458" y="8025"/>
                  </a:cubicBezTo>
                  <a:cubicBezTo>
                    <a:pt x="11196" y="7393"/>
                    <a:pt x="11341" y="6664"/>
                    <a:pt x="11825" y="6179"/>
                  </a:cubicBezTo>
                  <a:cubicBezTo>
                    <a:pt x="12150" y="5855"/>
                    <a:pt x="12583" y="5683"/>
                    <a:pt x="13024" y="5683"/>
                  </a:cubicBezTo>
                  <a:close/>
                  <a:moveTo>
                    <a:pt x="9636" y="10196"/>
                  </a:moveTo>
                  <a:cubicBezTo>
                    <a:pt x="11955" y="10196"/>
                    <a:pt x="13981" y="11765"/>
                    <a:pt x="14557" y="14012"/>
                  </a:cubicBezTo>
                  <a:cubicBezTo>
                    <a:pt x="14635" y="14316"/>
                    <a:pt x="14454" y="14623"/>
                    <a:pt x="14153" y="14701"/>
                  </a:cubicBezTo>
                  <a:cubicBezTo>
                    <a:pt x="14107" y="14713"/>
                    <a:pt x="14060" y="14718"/>
                    <a:pt x="14014" y="14718"/>
                  </a:cubicBezTo>
                  <a:cubicBezTo>
                    <a:pt x="13760" y="14718"/>
                    <a:pt x="13530" y="14550"/>
                    <a:pt x="13464" y="14295"/>
                  </a:cubicBezTo>
                  <a:cubicBezTo>
                    <a:pt x="13015" y="12548"/>
                    <a:pt x="11440" y="11326"/>
                    <a:pt x="9636" y="11326"/>
                  </a:cubicBezTo>
                  <a:cubicBezTo>
                    <a:pt x="7833" y="11326"/>
                    <a:pt x="6258" y="12548"/>
                    <a:pt x="5809" y="14295"/>
                  </a:cubicBezTo>
                  <a:cubicBezTo>
                    <a:pt x="5743" y="14550"/>
                    <a:pt x="5512" y="14718"/>
                    <a:pt x="5260" y="14718"/>
                  </a:cubicBezTo>
                  <a:cubicBezTo>
                    <a:pt x="5215" y="14718"/>
                    <a:pt x="5169" y="14713"/>
                    <a:pt x="5122" y="14701"/>
                  </a:cubicBezTo>
                  <a:cubicBezTo>
                    <a:pt x="4818" y="14623"/>
                    <a:pt x="4638" y="14316"/>
                    <a:pt x="4716" y="14012"/>
                  </a:cubicBezTo>
                  <a:cubicBezTo>
                    <a:pt x="5291" y="11765"/>
                    <a:pt x="7318" y="10196"/>
                    <a:pt x="9636" y="10196"/>
                  </a:cubicBezTo>
                  <a:close/>
                  <a:moveTo>
                    <a:pt x="9636" y="0"/>
                  </a:moveTo>
                  <a:cubicBezTo>
                    <a:pt x="4342" y="0"/>
                    <a:pt x="0" y="4343"/>
                    <a:pt x="0" y="9636"/>
                  </a:cubicBezTo>
                  <a:cubicBezTo>
                    <a:pt x="0" y="14930"/>
                    <a:pt x="4342" y="19272"/>
                    <a:pt x="9636" y="19272"/>
                  </a:cubicBezTo>
                  <a:cubicBezTo>
                    <a:pt x="14927" y="19272"/>
                    <a:pt x="19272" y="14930"/>
                    <a:pt x="19272" y="9636"/>
                  </a:cubicBezTo>
                  <a:cubicBezTo>
                    <a:pt x="19272" y="4343"/>
                    <a:pt x="14927" y="0"/>
                    <a:pt x="963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rgbClr val="FFFFFF"/>
                </a:solidFill>
              </a:endParaRPr>
            </a:p>
          </p:txBody>
        </p:sp>
      </p:grpSp>
      <p:graphicFrame>
        <p:nvGraphicFramePr>
          <p:cNvPr id="39" name="Google Shape;39;p6"/>
          <p:cNvGraphicFramePr/>
          <p:nvPr/>
        </p:nvGraphicFramePr>
        <p:xfrm>
          <a:off x="1255650" y="211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{65F6321A-6BD9-4434-947F-65CFDEF20EE6}</a:tableStyleId>
              </a:tblPr>
              <a:tblGrid>
                <a:gridCol w="1658175"/>
                <a:gridCol w="1658175"/>
                <a:gridCol w="1658175"/>
                <a:gridCol w="1658175"/>
              </a:tblGrid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  <a:tr h="23600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40" name="Google Shape;40;p6"/>
          <p:cNvSpPr txBox="1"/>
          <p:nvPr/>
        </p:nvSpPr>
        <p:spPr>
          <a:xfrm>
            <a:off x="609600" y="4876800"/>
            <a:ext cx="85071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550">
                <a:solidFill>
                  <a:srgbClr val="444746"/>
                </a:solidFill>
              </a:rPr>
              <a:t>Contenus produits par Emmaüs Connect et la Croix Rouge française en 2024 dans le cadre d'un projet soutenu par l'ANCT et l'Agefiph</a:t>
            </a:r>
            <a:endParaRPr i="1" sz="550">
              <a:solidFill>
                <a:srgbClr val="444746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550">
                <a:solidFill>
                  <a:srgbClr val="444746"/>
                </a:solidFill>
              </a:rPr>
              <a:t>Licence CC BY-NC-SA 4.0. - https://creativecommons.org/licenses/by-nc-sa/4.0/</a:t>
            </a:r>
            <a:endParaRPr sz="90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7"/>
          <p:cNvSpPr txBox="1"/>
          <p:nvPr>
            <p:ph type="title"/>
          </p:nvPr>
        </p:nvSpPr>
        <p:spPr>
          <a:xfrm>
            <a:off x="500550" y="5465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7" name="Google Shape;47;p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8" name="Google Shape;48;p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2" name="Google Shape;52;p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3" name="Google Shape;5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9.png"/><Relationship Id="rId5" Type="http://schemas.openxmlformats.org/officeDocument/2006/relationships/image" Target="../media/image6.png"/><Relationship Id="rId6" Type="http://schemas.openxmlformats.org/officeDocument/2006/relationships/image" Target="../media/image10.png"/><Relationship Id="rId7" Type="http://schemas.openxmlformats.org/officeDocument/2006/relationships/image" Target="../media/image14.png"/><Relationship Id="rId8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15.png"/><Relationship Id="rId5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2.png"/><Relationship Id="rId7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07213" y="358588"/>
            <a:ext cx="1770200" cy="17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29788" y="312138"/>
            <a:ext cx="1770200" cy="17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96412" y="358588"/>
            <a:ext cx="1770200" cy="17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29788" y="2405113"/>
            <a:ext cx="1770200" cy="17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796413" y="2405088"/>
            <a:ext cx="1770200" cy="177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707226" y="2405101"/>
            <a:ext cx="1770200" cy="17702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6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8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idx="4294967295" type="ctrTitle"/>
          </p:nvPr>
        </p:nvSpPr>
        <p:spPr>
          <a:xfrm>
            <a:off x="911700" y="429525"/>
            <a:ext cx="5265300" cy="6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 protéger</a:t>
            </a:r>
            <a:endParaRPr>
              <a:solidFill>
                <a:schemeClr val="accent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93" name="Google Shape;93;p17"/>
          <p:cNvSpPr txBox="1"/>
          <p:nvPr>
            <p:ph idx="4294967295" type="ctrTitle"/>
          </p:nvPr>
        </p:nvSpPr>
        <p:spPr>
          <a:xfrm>
            <a:off x="911700" y="1107525"/>
            <a:ext cx="7319100" cy="100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La plupart du temps, les grandes entreprises comme google récupèrent mes données pour m’envoyer de la publicité ? </a:t>
            </a:r>
            <a:endParaRPr sz="21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94" name="Google Shape;94;p17"/>
          <p:cNvSpPr/>
          <p:nvPr/>
        </p:nvSpPr>
        <p:spPr>
          <a:xfrm>
            <a:off x="932475" y="2074600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A.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Un garage automobile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95" name="Google Shape;95;p17"/>
          <p:cNvSpPr/>
          <p:nvPr/>
        </p:nvSpPr>
        <p:spPr>
          <a:xfrm>
            <a:off x="932475" y="3061375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Une banque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96" name="Google Shape;96;p17"/>
          <p:cNvSpPr/>
          <p:nvPr/>
        </p:nvSpPr>
        <p:spPr>
          <a:xfrm>
            <a:off x="932475" y="2074600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A.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Oui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97" name="Google Shape;97;p17"/>
          <p:cNvSpPr/>
          <p:nvPr/>
        </p:nvSpPr>
        <p:spPr>
          <a:xfrm>
            <a:off x="932475" y="3061375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Non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98" name="Google Shape;9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49000" y="3072100"/>
            <a:ext cx="802575" cy="80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49000" y="2085325"/>
            <a:ext cx="802575" cy="802575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7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8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8"/>
          <p:cNvSpPr txBox="1"/>
          <p:nvPr>
            <p:ph idx="4294967295" type="ctrTitle"/>
          </p:nvPr>
        </p:nvSpPr>
        <p:spPr>
          <a:xfrm>
            <a:off x="987900" y="353325"/>
            <a:ext cx="5265300" cy="67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 protéger</a:t>
            </a:r>
            <a:endParaRPr>
              <a:solidFill>
                <a:schemeClr val="accent1"/>
              </a:solidFill>
              <a:latin typeface="Fira Sans ExtraBold"/>
              <a:ea typeface="Fira Sans ExtraBold"/>
              <a:cs typeface="Fira Sans ExtraBold"/>
              <a:sym typeface="Fira Sans ExtraBold"/>
            </a:endParaRPr>
          </a:p>
        </p:txBody>
      </p:sp>
      <p:sp>
        <p:nvSpPr>
          <p:cNvPr id="106" name="Google Shape;106;p18"/>
          <p:cNvSpPr txBox="1"/>
          <p:nvPr>
            <p:ph idx="4294967295" type="ctrTitle"/>
          </p:nvPr>
        </p:nvSpPr>
        <p:spPr>
          <a:xfrm>
            <a:off x="987900" y="1031325"/>
            <a:ext cx="7319100" cy="100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2"/>
                </a:solidFill>
                <a:latin typeface="Barlow"/>
                <a:ea typeface="Barlow"/>
                <a:cs typeface="Barlow"/>
                <a:sym typeface="Barlow"/>
              </a:rPr>
              <a:t>La plupart du temps, les grandes entreprises comme google récupèrent mes données pour m’envoyer de la publicité ? </a:t>
            </a:r>
            <a:endParaRPr sz="2100">
              <a:solidFill>
                <a:schemeClr val="dk2"/>
              </a:solidFill>
              <a:latin typeface="Barlow"/>
              <a:ea typeface="Barlow"/>
              <a:cs typeface="Barlow"/>
              <a:sym typeface="Barlow"/>
            </a:endParaRPr>
          </a:p>
        </p:txBody>
      </p:sp>
      <p:sp>
        <p:nvSpPr>
          <p:cNvPr id="107" name="Google Shape;107;p18"/>
          <p:cNvSpPr/>
          <p:nvPr/>
        </p:nvSpPr>
        <p:spPr>
          <a:xfrm>
            <a:off x="1008675" y="1998400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A.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Un garage automobile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08" name="Google Shape;108;p18"/>
          <p:cNvSpPr/>
          <p:nvPr/>
        </p:nvSpPr>
        <p:spPr>
          <a:xfrm>
            <a:off x="1008675" y="2985175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Une banque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09" name="Google Shape;109;p18"/>
          <p:cNvSpPr/>
          <p:nvPr/>
        </p:nvSpPr>
        <p:spPr>
          <a:xfrm>
            <a:off x="1008675" y="1998400"/>
            <a:ext cx="7319100" cy="813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chemeClr val="lt1"/>
                </a:solidFill>
                <a:latin typeface="Fira Sans Black"/>
                <a:ea typeface="Fira Sans Black"/>
                <a:cs typeface="Fira Sans Black"/>
                <a:sym typeface="Fira Sans Black"/>
              </a:rPr>
              <a:t>A. </a:t>
            </a:r>
            <a:r>
              <a:rPr lang="en" sz="2200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Oui</a:t>
            </a:r>
            <a:endParaRPr sz="2200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10" name="Google Shape;110;p18"/>
          <p:cNvSpPr/>
          <p:nvPr/>
        </p:nvSpPr>
        <p:spPr>
          <a:xfrm>
            <a:off x="1008675" y="2985175"/>
            <a:ext cx="7319100" cy="813300"/>
          </a:xfrm>
          <a:prstGeom prst="rect">
            <a:avLst/>
          </a:pr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latin typeface="Fira Sans Black"/>
                <a:ea typeface="Fira Sans Black"/>
                <a:cs typeface="Fira Sans Black"/>
                <a:sym typeface="Fira Sans Black"/>
              </a:rPr>
              <a:t>B. </a:t>
            </a:r>
            <a:r>
              <a:rPr lang="en" sz="2200">
                <a:latin typeface="Fira Sans"/>
                <a:ea typeface="Fira Sans"/>
                <a:cs typeface="Fira Sans"/>
                <a:sym typeface="Fira Sans"/>
              </a:rPr>
              <a:t>Non</a:t>
            </a:r>
            <a:endParaRPr sz="2200"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111" name="Google Shape;11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25200" y="2995900"/>
            <a:ext cx="802575" cy="80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25200" y="2009125"/>
            <a:ext cx="802575" cy="80257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8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8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80050" y="484950"/>
            <a:ext cx="5641426" cy="3574125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9"/>
          <p:cNvSpPr/>
          <p:nvPr/>
        </p:nvSpPr>
        <p:spPr>
          <a:xfrm>
            <a:off x="5221102" y="712293"/>
            <a:ext cx="2076600" cy="2154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20" name="Google Shape;120;p19"/>
          <p:cNvSpPr/>
          <p:nvPr/>
        </p:nvSpPr>
        <p:spPr>
          <a:xfrm>
            <a:off x="2840503" y="1133101"/>
            <a:ext cx="456000" cy="2154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21" name="Google Shape;121;p19"/>
          <p:cNvSpPr/>
          <p:nvPr/>
        </p:nvSpPr>
        <p:spPr>
          <a:xfrm>
            <a:off x="3112153" y="3104026"/>
            <a:ext cx="456000" cy="2154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22" name="Google Shape;122;p19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8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6575" y="887927"/>
            <a:ext cx="3217700" cy="3217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20"/>
          <p:cNvSpPr txBox="1"/>
          <p:nvPr/>
        </p:nvSpPr>
        <p:spPr>
          <a:xfrm>
            <a:off x="4220175" y="997525"/>
            <a:ext cx="4562400" cy="267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Barlow Light"/>
                <a:ea typeface="Barlow Light"/>
                <a:cs typeface="Barlow Light"/>
                <a:sym typeface="Barlow Light"/>
              </a:rPr>
              <a:t>Les cookies sont de petits fichiers dans </a:t>
            </a:r>
            <a:br>
              <a:rPr lang="en" sz="1700">
                <a:latin typeface="Barlow Light"/>
                <a:ea typeface="Barlow Light"/>
                <a:cs typeface="Barlow Light"/>
                <a:sym typeface="Barlow Light"/>
              </a:rPr>
            </a:br>
            <a:r>
              <a:rPr lang="en" sz="1700">
                <a:latin typeface="Barlow Light"/>
                <a:ea typeface="Barlow Light"/>
                <a:cs typeface="Barlow Light"/>
                <a:sym typeface="Barlow Light"/>
              </a:rPr>
              <a:t>mon ordinateur ou mon téléphone qui enregistrent ce que je fais sur internet.</a:t>
            </a:r>
            <a:endParaRPr sz="1700">
              <a:latin typeface="Barlow Light"/>
              <a:ea typeface="Barlow Light"/>
              <a:cs typeface="Barlow Light"/>
              <a:sym typeface="Barlow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latin typeface="Barlow Light"/>
              <a:ea typeface="Barlow Light"/>
              <a:cs typeface="Barlow Light"/>
              <a:sym typeface="Barlow Light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Barlow Light"/>
                <a:ea typeface="Barlow Light"/>
                <a:cs typeface="Barlow Light"/>
                <a:sym typeface="Barlow Light"/>
              </a:rPr>
              <a:t>Les cookies enregistrent par exemple :</a:t>
            </a:r>
            <a:endParaRPr sz="1700">
              <a:latin typeface="Barlow Light"/>
              <a:ea typeface="Barlow Light"/>
              <a:cs typeface="Barlow Light"/>
              <a:sym typeface="Barlow Light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Barlow Light"/>
                <a:ea typeface="Barlow Light"/>
                <a:cs typeface="Barlow Light"/>
                <a:sym typeface="Barlow Light"/>
              </a:rPr>
              <a:t>▪ les sites que j’ai visités</a:t>
            </a:r>
            <a:endParaRPr sz="1700">
              <a:latin typeface="Barlow Light"/>
              <a:ea typeface="Barlow Light"/>
              <a:cs typeface="Barlow Light"/>
              <a:sym typeface="Barlow Light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Barlow Light"/>
                <a:ea typeface="Barlow Light"/>
                <a:cs typeface="Barlow Light"/>
                <a:sym typeface="Barlow Light"/>
              </a:rPr>
              <a:t>▪ les chaussures que j’ai regardées </a:t>
            </a:r>
            <a:endParaRPr sz="1700">
              <a:latin typeface="Barlow Light"/>
              <a:ea typeface="Barlow Light"/>
              <a:cs typeface="Barlow Light"/>
              <a:sym typeface="Barlow Light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Barlow Light"/>
                <a:ea typeface="Barlow Light"/>
                <a:cs typeface="Barlow Light"/>
                <a:sym typeface="Barlow Light"/>
              </a:rPr>
              <a:t>▪ l’ endroit où je me trouve actuellement</a:t>
            </a:r>
            <a:endParaRPr sz="1700">
              <a:latin typeface="Barlow Light"/>
              <a:ea typeface="Barlow Light"/>
              <a:cs typeface="Barlow Light"/>
              <a:sym typeface="Barlow Light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Barlow Light"/>
                <a:ea typeface="Barlow Light"/>
                <a:cs typeface="Barlow Light"/>
                <a:sym typeface="Barlow Light"/>
              </a:rPr>
              <a:t>▪ mon mot de passe pour aller sur un site</a:t>
            </a:r>
            <a:endParaRPr sz="1700">
              <a:latin typeface="Barlow Light"/>
              <a:ea typeface="Barlow Light"/>
              <a:cs typeface="Barlow Light"/>
              <a:sym typeface="Barlow Light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Barlow Light"/>
                <a:ea typeface="Barlow Light"/>
                <a:cs typeface="Barlow Light"/>
                <a:sym typeface="Barlow Light"/>
              </a:rPr>
              <a:t>▪ mon numéro de carte bleue etc..</a:t>
            </a:r>
            <a:endParaRPr sz="1700"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29" name="Google Shape;129;p20"/>
          <p:cNvSpPr txBox="1"/>
          <p:nvPr>
            <p:ph idx="4294967295" type="title"/>
          </p:nvPr>
        </p:nvSpPr>
        <p:spPr>
          <a:xfrm>
            <a:off x="4220175" y="326125"/>
            <a:ext cx="4132800" cy="51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 cookies</a:t>
            </a:r>
            <a:endParaRPr/>
          </a:p>
        </p:txBody>
      </p:sp>
      <p:sp>
        <p:nvSpPr>
          <p:cNvPr id="130" name="Google Shape;130;p20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8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Google Shape;13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2024" y="152400"/>
            <a:ext cx="5506974" cy="4335050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1"/>
          <p:cNvSpPr/>
          <p:nvPr/>
        </p:nvSpPr>
        <p:spPr>
          <a:xfrm>
            <a:off x="3833877" y="589381"/>
            <a:ext cx="2076600" cy="2154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37" name="Google Shape;137;p21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8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1449" y="1607529"/>
            <a:ext cx="1692675" cy="1578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30301" y="2992650"/>
            <a:ext cx="1813825" cy="1691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51450" y="28721"/>
            <a:ext cx="1692675" cy="1578801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2"/>
          <p:cNvSpPr txBox="1"/>
          <p:nvPr/>
        </p:nvSpPr>
        <p:spPr>
          <a:xfrm>
            <a:off x="4133225" y="1759925"/>
            <a:ext cx="4562400" cy="131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latin typeface="Barlow Light"/>
                <a:ea typeface="Barlow Light"/>
                <a:cs typeface="Barlow Light"/>
                <a:sym typeface="Barlow Light"/>
              </a:rPr>
              <a:t>On peut naviguer en mode privé. </a:t>
            </a:r>
            <a:endParaRPr sz="1700">
              <a:latin typeface="Barlow Light"/>
              <a:ea typeface="Barlow Light"/>
              <a:cs typeface="Barlow Light"/>
              <a:sym typeface="Barlow Ligh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 sz="1700">
                <a:latin typeface="Barlow Light"/>
                <a:ea typeface="Barlow Light"/>
                <a:cs typeface="Barlow Light"/>
                <a:sym typeface="Barlow Light"/>
              </a:rPr>
            </a:br>
            <a:r>
              <a:rPr lang="en" sz="1700">
                <a:latin typeface="Barlow Light"/>
                <a:ea typeface="Barlow Light"/>
                <a:cs typeface="Barlow Light"/>
                <a:sym typeface="Barlow Light"/>
              </a:rPr>
              <a:t>Cela veut dire que les navigateurs s’engagent à ne pas enregistrer les cookies ou l’historique de navigation.</a:t>
            </a:r>
            <a:endParaRPr sz="1700"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46" name="Google Shape;146;p22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8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3"/>
          <p:cNvPicPr preferRelativeResize="0"/>
          <p:nvPr/>
        </p:nvPicPr>
        <p:blipFill rotWithShape="1">
          <a:blip r:embed="rId3">
            <a:alphaModFix/>
          </a:blip>
          <a:srcRect b="10976" l="28908" r="24949" t="15801"/>
          <a:stretch/>
        </p:blipFill>
        <p:spPr>
          <a:xfrm>
            <a:off x="4901950" y="-76200"/>
            <a:ext cx="2350550" cy="4854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3" title="Screenshot_20240620-112110.png"/>
          <p:cNvPicPr preferRelativeResize="0"/>
          <p:nvPr/>
        </p:nvPicPr>
        <p:blipFill rotWithShape="1">
          <a:blip r:embed="rId4">
            <a:alphaModFix/>
          </a:blip>
          <a:srcRect b="26937" l="0" r="0" t="0"/>
          <a:stretch/>
        </p:blipFill>
        <p:spPr>
          <a:xfrm>
            <a:off x="5093499" y="728430"/>
            <a:ext cx="1739543" cy="323992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3" name="Google Shape;153;p23"/>
          <p:cNvGrpSpPr/>
          <p:nvPr/>
        </p:nvGrpSpPr>
        <p:grpSpPr>
          <a:xfrm>
            <a:off x="1166172" y="0"/>
            <a:ext cx="2350608" cy="4605485"/>
            <a:chOff x="2026913" y="0"/>
            <a:chExt cx="2519949" cy="5143494"/>
          </a:xfrm>
        </p:grpSpPr>
        <p:pic>
          <p:nvPicPr>
            <p:cNvPr id="154" name="Google Shape;154;p23"/>
            <p:cNvPicPr preferRelativeResize="0"/>
            <p:nvPr/>
          </p:nvPicPr>
          <p:blipFill rotWithShape="1">
            <a:blip r:embed="rId3">
              <a:alphaModFix/>
            </a:blip>
            <a:srcRect b="10976" l="28908" r="24949" t="15801"/>
            <a:stretch/>
          </p:blipFill>
          <p:spPr>
            <a:xfrm>
              <a:off x="2026913" y="0"/>
              <a:ext cx="2519949" cy="514349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5" name="Google Shape;155;p23" title="Screenshot_20240620-112039.png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2232275" y="809425"/>
              <a:ext cx="1864901" cy="35186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6" name="Google Shape;156;p23"/>
            <p:cNvSpPr/>
            <p:nvPr/>
          </p:nvSpPr>
          <p:spPr>
            <a:xfrm>
              <a:off x="2892025" y="1282625"/>
              <a:ext cx="1205100" cy="215400"/>
            </a:xfrm>
            <a:prstGeom prst="rect">
              <a:avLst/>
            </a:prstGeom>
            <a:noFill/>
            <a:ln cap="flat" cmpd="sng" w="2857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Barlow Light"/>
                <a:ea typeface="Barlow Light"/>
                <a:cs typeface="Barlow Light"/>
                <a:sym typeface="Barlow Light"/>
              </a:endParaRPr>
            </a:p>
          </p:txBody>
        </p:sp>
      </p:grpSp>
      <p:sp>
        <p:nvSpPr>
          <p:cNvPr id="157" name="Google Shape;157;p23"/>
          <p:cNvSpPr/>
          <p:nvPr/>
        </p:nvSpPr>
        <p:spPr>
          <a:xfrm>
            <a:off x="6470096" y="1237651"/>
            <a:ext cx="411600" cy="2034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Barlow Light"/>
              <a:ea typeface="Barlow Light"/>
              <a:cs typeface="Barlow Light"/>
              <a:sym typeface="Barlow Light"/>
            </a:endParaRPr>
          </a:p>
        </p:txBody>
      </p:sp>
      <p:sp>
        <p:nvSpPr>
          <p:cNvPr id="158" name="Google Shape;158;p23"/>
          <p:cNvSpPr txBox="1"/>
          <p:nvPr>
            <p:ph idx="12" type="sldNum"/>
          </p:nvPr>
        </p:nvSpPr>
        <p:spPr>
          <a:xfrm>
            <a:off x="7708475" y="4663225"/>
            <a:ext cx="13125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18"/>
              <a:buFont typeface="Arial"/>
              <a:buNone/>
            </a:pPr>
            <a:r>
              <a:rPr lang="en"/>
              <a:t>page </a:t>
            </a:r>
            <a:fld id="{00000000-1234-1234-1234-123412341234}" type="slidenum">
              <a:rPr lang="en"/>
              <a:t>‹#›</a:t>
            </a:fld>
            <a:r>
              <a:rPr lang="en"/>
              <a:t> sur 8</a:t>
            </a:r>
            <a:endParaRPr/>
          </a:p>
        </p:txBody>
      </p:sp>
      <p:pic>
        <p:nvPicPr>
          <p:cNvPr id="159" name="Google Shape;159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305950" y="1635176"/>
            <a:ext cx="1454275" cy="135645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0" name="Google Shape;160;p23"/>
          <p:cNvCxnSpPr>
            <a:stCxn id="159" idx="1"/>
            <a:endCxn id="157" idx="3"/>
          </p:cNvCxnSpPr>
          <p:nvPr/>
        </p:nvCxnSpPr>
        <p:spPr>
          <a:xfrm rot="10800000">
            <a:off x="6881750" y="1339301"/>
            <a:ext cx="424200" cy="9741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61" name="Google Shape;161;p2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428425" y="1569724"/>
            <a:ext cx="1395124" cy="13012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2" name="Google Shape;162;p23"/>
          <p:cNvCxnSpPr>
            <a:endCxn id="161" idx="1"/>
          </p:cNvCxnSpPr>
          <p:nvPr/>
        </p:nvCxnSpPr>
        <p:spPr>
          <a:xfrm>
            <a:off x="3114625" y="1237562"/>
            <a:ext cx="313800" cy="9828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213A8E"/>
      </a:dk1>
      <a:lt1>
        <a:srgbClr val="FFFFFF"/>
      </a:lt1>
      <a:dk2>
        <a:srgbClr val="595959"/>
      </a:dk2>
      <a:lt2>
        <a:srgbClr val="EEEEEE"/>
      </a:lt2>
      <a:accent1>
        <a:srgbClr val="213A8E"/>
      </a:accent1>
      <a:accent2>
        <a:srgbClr val="213A8E"/>
      </a:accent2>
      <a:accent3>
        <a:srgbClr val="78909C"/>
      </a:accent3>
      <a:accent4>
        <a:srgbClr val="FFAB40"/>
      </a:accent4>
      <a:accent5>
        <a:srgbClr val="0097A7"/>
      </a:accent5>
      <a:accent6>
        <a:srgbClr val="FFEFBE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