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10440000" cx="7560000"/>
  <p:notesSz cx="6858000" cy="9144000"/>
  <p:embeddedFontLst>
    <p:embeddedFont>
      <p:font typeface="Roboto"/>
      <p:regular r:id="rId10"/>
      <p:bold r:id="rId11"/>
      <p:italic r:id="rId12"/>
      <p:boldItalic r:id="rId13"/>
    </p:embeddedFont>
    <p:embeddedFont>
      <p:font typeface="Fira Sans"/>
      <p:regular r:id="rId14"/>
      <p:bold r:id="rId15"/>
      <p:italic r:id="rId16"/>
      <p:boldItalic r:id="rId17"/>
    </p:embeddedFont>
    <p:embeddedFont>
      <p:font typeface="Barlow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6096">
          <p15:clr>
            <a:srgbClr val="747775"/>
          </p15:clr>
        </p15:guide>
      </p15:sldGuideLst>
    </p:ext>
    <p:ext uri="GoogleSlidesCustomDataVersion2">
      <go:slidesCustomData xmlns:go="http://customooxmlschemas.google.com/" r:id="rId22" roundtripDataSignature="AMtx7mh8zqD+MyYqghIZcvzCDneCQgeUB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6096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Barlow-italic.fntdata"/><Relationship Id="rId11" Type="http://schemas.openxmlformats.org/officeDocument/2006/relationships/font" Target="fonts/Roboto-bold.fntdata"/><Relationship Id="rId22" Type="http://customschemas.google.com/relationships/presentationmetadata" Target="metadata"/><Relationship Id="rId10" Type="http://schemas.openxmlformats.org/officeDocument/2006/relationships/font" Target="fonts/Roboto-regular.fntdata"/><Relationship Id="rId21" Type="http://schemas.openxmlformats.org/officeDocument/2006/relationships/font" Target="fonts/Barlow-boldItalic.fntdata"/><Relationship Id="rId13" Type="http://schemas.openxmlformats.org/officeDocument/2006/relationships/font" Target="fonts/Roboto-boldItalic.fntdata"/><Relationship Id="rId12" Type="http://schemas.openxmlformats.org/officeDocument/2006/relationships/font" Target="fonts/Robot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FiraSans-bold.fntdata"/><Relationship Id="rId14" Type="http://schemas.openxmlformats.org/officeDocument/2006/relationships/font" Target="fonts/FiraSans-regular.fntdata"/><Relationship Id="rId17" Type="http://schemas.openxmlformats.org/officeDocument/2006/relationships/font" Target="fonts/FiraSans-boldItalic.fntdata"/><Relationship Id="rId16" Type="http://schemas.openxmlformats.org/officeDocument/2006/relationships/font" Target="fonts/FiraSans-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Barlow-bold.fntdata"/><Relationship Id="rId6" Type="http://schemas.openxmlformats.org/officeDocument/2006/relationships/slide" Target="slides/slide1.xml"/><Relationship Id="rId18" Type="http://schemas.openxmlformats.org/officeDocument/2006/relationships/font" Target="fonts/Barlow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" name="Google Shape;8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" name="Google Shape;13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4" name="Google Shape;14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4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7" name="Google Shape;15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ge impair" type="blank">
  <p:cSld name="BLANK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1" name="Google Shape;11;p6"/>
          <p:cNvSpPr txBox="1"/>
          <p:nvPr/>
        </p:nvSpPr>
        <p:spPr>
          <a:xfrm>
            <a:off x="1003500" y="9744075"/>
            <a:ext cx="61245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CC BY-NC-SA 4.0. - https://creativecommons.org/licenses/by-nc-sa/4.0/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Google Shape;12;p6"/>
          <p:cNvSpPr/>
          <p:nvPr/>
        </p:nvSpPr>
        <p:spPr>
          <a:xfrm>
            <a:off x="0" y="0"/>
            <a:ext cx="766800" cy="10440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/>
          <p:nvPr/>
        </p:nvSpPr>
        <p:spPr>
          <a:xfrm>
            <a:off x="3780000" y="-254"/>
            <a:ext cx="3780000" cy="1044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5"/>
          <p:cNvSpPr txBox="1"/>
          <p:nvPr>
            <p:ph type="title"/>
          </p:nvPr>
        </p:nvSpPr>
        <p:spPr>
          <a:xfrm>
            <a:off x="219508" y="2503032"/>
            <a:ext cx="3344400" cy="300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5" name="Google Shape;65;p15"/>
          <p:cNvSpPr txBox="1"/>
          <p:nvPr>
            <p:ph idx="1" type="subTitle"/>
          </p:nvPr>
        </p:nvSpPr>
        <p:spPr>
          <a:xfrm>
            <a:off x="219508" y="5689531"/>
            <a:ext cx="3344400" cy="25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6" name="Google Shape;66;p15"/>
          <p:cNvSpPr txBox="1"/>
          <p:nvPr>
            <p:ph idx="2" type="body"/>
          </p:nvPr>
        </p:nvSpPr>
        <p:spPr>
          <a:xfrm>
            <a:off x="4083839" y="1469689"/>
            <a:ext cx="3172200" cy="75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1">
  <p:cSld name="TITLE_1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"/>
          <p:cNvSpPr txBox="1"/>
          <p:nvPr>
            <p:ph type="ctrTitle"/>
          </p:nvPr>
        </p:nvSpPr>
        <p:spPr>
          <a:xfrm>
            <a:off x="257712" y="1511298"/>
            <a:ext cx="7044600" cy="416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72" name="Google Shape;72;p17"/>
          <p:cNvSpPr txBox="1"/>
          <p:nvPr>
            <p:ph idx="1" type="subTitle"/>
          </p:nvPr>
        </p:nvSpPr>
        <p:spPr>
          <a:xfrm>
            <a:off x="257705" y="5752555"/>
            <a:ext cx="7044600" cy="16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73" name="Google Shape;73;p17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2">
  <p:cSld name="TITLE_2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/>
          <p:nvPr>
            <p:ph type="ctrTitle"/>
          </p:nvPr>
        </p:nvSpPr>
        <p:spPr>
          <a:xfrm>
            <a:off x="257712" y="1511298"/>
            <a:ext cx="7044600" cy="416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9pPr>
          </a:lstStyle>
          <a:p/>
        </p:txBody>
      </p:sp>
      <p:sp>
        <p:nvSpPr>
          <p:cNvPr id="76" name="Google Shape;76;p18"/>
          <p:cNvSpPr txBox="1"/>
          <p:nvPr>
            <p:ph idx="1" type="subTitle"/>
          </p:nvPr>
        </p:nvSpPr>
        <p:spPr>
          <a:xfrm>
            <a:off x="257705" y="5752555"/>
            <a:ext cx="7044600" cy="1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77" name="Google Shape;77;p18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3">
  <p:cSld name="TITLE_3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9"/>
          <p:cNvSpPr txBox="1"/>
          <p:nvPr>
            <p:ph type="ctrTitle"/>
          </p:nvPr>
        </p:nvSpPr>
        <p:spPr>
          <a:xfrm>
            <a:off x="257712" y="1511298"/>
            <a:ext cx="7044600" cy="416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80" name="Google Shape;80;p19"/>
          <p:cNvSpPr txBox="1"/>
          <p:nvPr>
            <p:ph idx="1" type="subTitle"/>
          </p:nvPr>
        </p:nvSpPr>
        <p:spPr>
          <a:xfrm>
            <a:off x="257705" y="5752555"/>
            <a:ext cx="7044600" cy="16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81" name="Google Shape;81;p19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4">
  <p:cSld name="TITLE_4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0"/>
          <p:cNvSpPr txBox="1"/>
          <p:nvPr>
            <p:ph type="ctrTitle"/>
          </p:nvPr>
        </p:nvSpPr>
        <p:spPr>
          <a:xfrm>
            <a:off x="257712" y="1511298"/>
            <a:ext cx="7044600" cy="416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84" name="Google Shape;84;p20"/>
          <p:cNvSpPr txBox="1"/>
          <p:nvPr>
            <p:ph idx="1" type="subTitle"/>
          </p:nvPr>
        </p:nvSpPr>
        <p:spPr>
          <a:xfrm>
            <a:off x="257705" y="5752555"/>
            <a:ext cx="7044600" cy="16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85" name="Google Shape;85;p20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ge pair">
  <p:cSld name="BIG_NUMB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7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5" name="Google Shape;15;p7"/>
          <p:cNvSpPr txBox="1"/>
          <p:nvPr/>
        </p:nvSpPr>
        <p:spPr>
          <a:xfrm>
            <a:off x="432000" y="9715500"/>
            <a:ext cx="64356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CC BY-NC-SA 4.0. - https://creativecommons.org/licenses/by-nc-sa/4.0/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Google Shape;16;p7"/>
          <p:cNvSpPr/>
          <p:nvPr/>
        </p:nvSpPr>
        <p:spPr>
          <a:xfrm>
            <a:off x="6828200" y="0"/>
            <a:ext cx="766800" cy="10440000"/>
          </a:xfrm>
          <a:prstGeom prst="rect">
            <a:avLst/>
          </a:prstGeom>
          <a:solidFill>
            <a:srgbClr val="213A8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ame page 1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9" name="Google Shape;19;p8"/>
          <p:cNvSpPr/>
          <p:nvPr/>
        </p:nvSpPr>
        <p:spPr>
          <a:xfrm>
            <a:off x="1108200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8"/>
          <p:cNvSpPr/>
          <p:nvPr/>
        </p:nvSpPr>
        <p:spPr>
          <a:xfrm>
            <a:off x="2683231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8"/>
          <p:cNvSpPr/>
          <p:nvPr/>
        </p:nvSpPr>
        <p:spPr>
          <a:xfrm>
            <a:off x="4258262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8"/>
          <p:cNvSpPr/>
          <p:nvPr/>
        </p:nvSpPr>
        <p:spPr>
          <a:xfrm>
            <a:off x="5833293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8"/>
          <p:cNvSpPr txBox="1"/>
          <p:nvPr/>
        </p:nvSpPr>
        <p:spPr>
          <a:xfrm>
            <a:off x="3055825" y="2123000"/>
            <a:ext cx="6969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fr" sz="10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Collectif</a:t>
            </a:r>
            <a:endParaRPr b="1" i="0" sz="10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" name="Google Shape;24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742675" y="1098212"/>
            <a:ext cx="1089225" cy="10892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" name="Google Shape;25;p8"/>
          <p:cNvGrpSpPr/>
          <p:nvPr/>
        </p:nvGrpSpPr>
        <p:grpSpPr>
          <a:xfrm>
            <a:off x="4589789" y="1228274"/>
            <a:ext cx="820008" cy="878061"/>
            <a:chOff x="1674750" y="3254050"/>
            <a:chExt cx="294575" cy="295375"/>
          </a:xfrm>
        </p:grpSpPr>
        <p:sp>
          <p:nvSpPr>
            <p:cNvPr id="26" name="Google Shape;26;p8"/>
            <p:cNvSpPr/>
            <p:nvPr/>
          </p:nvSpPr>
          <p:spPr>
            <a:xfrm>
              <a:off x="1691275" y="3351700"/>
              <a:ext cx="278050" cy="197725"/>
            </a:xfrm>
            <a:custGeom>
              <a:rect b="b" l="l" r="r" t="t"/>
              <a:pathLst>
                <a:path extrusionOk="0" h="7909" w="11122">
                  <a:moveTo>
                    <a:pt x="10535" y="0"/>
                  </a:moveTo>
                  <a:cubicBezTo>
                    <a:pt x="10489" y="0"/>
                    <a:pt x="10442" y="10"/>
                    <a:pt x="10397" y="33"/>
                  </a:cubicBezTo>
                  <a:cubicBezTo>
                    <a:pt x="10208" y="64"/>
                    <a:pt x="10114" y="253"/>
                    <a:pt x="10177" y="474"/>
                  </a:cubicBezTo>
                  <a:cubicBezTo>
                    <a:pt x="10334" y="978"/>
                    <a:pt x="10429" y="1482"/>
                    <a:pt x="10429" y="1986"/>
                  </a:cubicBezTo>
                  <a:cubicBezTo>
                    <a:pt x="10429" y="4885"/>
                    <a:pt x="8066" y="7247"/>
                    <a:pt x="5199" y="7247"/>
                  </a:cubicBezTo>
                  <a:cubicBezTo>
                    <a:pt x="3561" y="7247"/>
                    <a:pt x="2017" y="6397"/>
                    <a:pt x="1072" y="5137"/>
                  </a:cubicBezTo>
                  <a:lnTo>
                    <a:pt x="1733" y="5137"/>
                  </a:lnTo>
                  <a:cubicBezTo>
                    <a:pt x="1922" y="5137"/>
                    <a:pt x="2080" y="4979"/>
                    <a:pt x="2080" y="4790"/>
                  </a:cubicBezTo>
                  <a:cubicBezTo>
                    <a:pt x="2080" y="4601"/>
                    <a:pt x="1922" y="4443"/>
                    <a:pt x="1733" y="4443"/>
                  </a:cubicBezTo>
                  <a:lnTo>
                    <a:pt x="347" y="4443"/>
                  </a:lnTo>
                  <a:cubicBezTo>
                    <a:pt x="158" y="4443"/>
                    <a:pt x="1" y="4601"/>
                    <a:pt x="1" y="4790"/>
                  </a:cubicBezTo>
                  <a:lnTo>
                    <a:pt x="1" y="6176"/>
                  </a:lnTo>
                  <a:cubicBezTo>
                    <a:pt x="1" y="6365"/>
                    <a:pt x="158" y="6523"/>
                    <a:pt x="347" y="6523"/>
                  </a:cubicBezTo>
                  <a:cubicBezTo>
                    <a:pt x="536" y="6523"/>
                    <a:pt x="694" y="6365"/>
                    <a:pt x="694" y="6176"/>
                  </a:cubicBezTo>
                  <a:lnTo>
                    <a:pt x="694" y="5767"/>
                  </a:lnTo>
                  <a:cubicBezTo>
                    <a:pt x="1796" y="7090"/>
                    <a:pt x="3466" y="7909"/>
                    <a:pt x="5199" y="7909"/>
                  </a:cubicBezTo>
                  <a:cubicBezTo>
                    <a:pt x="8412" y="7909"/>
                    <a:pt x="11122" y="5231"/>
                    <a:pt x="11122" y="1986"/>
                  </a:cubicBezTo>
                  <a:cubicBezTo>
                    <a:pt x="11122" y="1419"/>
                    <a:pt x="10996" y="820"/>
                    <a:pt x="10838" y="222"/>
                  </a:cubicBezTo>
                  <a:cubicBezTo>
                    <a:pt x="10814" y="102"/>
                    <a:pt x="10681" y="0"/>
                    <a:pt x="10535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8"/>
            <p:cNvSpPr/>
            <p:nvPr/>
          </p:nvSpPr>
          <p:spPr>
            <a:xfrm>
              <a:off x="1674750" y="3254050"/>
              <a:ext cx="277250" cy="197900"/>
            </a:xfrm>
            <a:custGeom>
              <a:rect b="b" l="l" r="r" t="t"/>
              <a:pathLst>
                <a:path extrusionOk="0" h="7916" w="11090">
                  <a:moveTo>
                    <a:pt x="5891" y="1"/>
                  </a:moveTo>
                  <a:cubicBezTo>
                    <a:pt x="2678" y="1"/>
                    <a:pt x="0" y="2679"/>
                    <a:pt x="0" y="5892"/>
                  </a:cubicBezTo>
                  <a:cubicBezTo>
                    <a:pt x="0" y="6491"/>
                    <a:pt x="126" y="7089"/>
                    <a:pt x="284" y="7656"/>
                  </a:cubicBezTo>
                  <a:cubicBezTo>
                    <a:pt x="310" y="7842"/>
                    <a:pt x="448" y="7916"/>
                    <a:pt x="604" y="7916"/>
                  </a:cubicBezTo>
                  <a:cubicBezTo>
                    <a:pt x="633" y="7916"/>
                    <a:pt x="663" y="7913"/>
                    <a:pt x="693" y="7908"/>
                  </a:cubicBezTo>
                  <a:cubicBezTo>
                    <a:pt x="882" y="7877"/>
                    <a:pt x="977" y="7656"/>
                    <a:pt x="945" y="7467"/>
                  </a:cubicBezTo>
                  <a:cubicBezTo>
                    <a:pt x="788" y="6963"/>
                    <a:pt x="662" y="6459"/>
                    <a:pt x="662" y="5892"/>
                  </a:cubicBezTo>
                  <a:cubicBezTo>
                    <a:pt x="662" y="3025"/>
                    <a:pt x="3025" y="662"/>
                    <a:pt x="5891" y="662"/>
                  </a:cubicBezTo>
                  <a:cubicBezTo>
                    <a:pt x="7561" y="662"/>
                    <a:pt x="9105" y="1481"/>
                    <a:pt x="10050" y="2742"/>
                  </a:cubicBezTo>
                  <a:lnTo>
                    <a:pt x="9357" y="2742"/>
                  </a:lnTo>
                  <a:cubicBezTo>
                    <a:pt x="9168" y="2742"/>
                    <a:pt x="9010" y="2899"/>
                    <a:pt x="9010" y="3088"/>
                  </a:cubicBezTo>
                  <a:cubicBezTo>
                    <a:pt x="9010" y="3309"/>
                    <a:pt x="9168" y="3466"/>
                    <a:pt x="9357" y="3466"/>
                  </a:cubicBezTo>
                  <a:lnTo>
                    <a:pt x="10743" y="3466"/>
                  </a:lnTo>
                  <a:cubicBezTo>
                    <a:pt x="10932" y="3466"/>
                    <a:pt x="11090" y="3309"/>
                    <a:pt x="11090" y="3088"/>
                  </a:cubicBezTo>
                  <a:lnTo>
                    <a:pt x="11090" y="1733"/>
                  </a:lnTo>
                  <a:cubicBezTo>
                    <a:pt x="11090" y="1513"/>
                    <a:pt x="10932" y="1355"/>
                    <a:pt x="10743" y="1355"/>
                  </a:cubicBezTo>
                  <a:cubicBezTo>
                    <a:pt x="10554" y="1355"/>
                    <a:pt x="10397" y="1513"/>
                    <a:pt x="10397" y="1733"/>
                  </a:cubicBezTo>
                  <a:lnTo>
                    <a:pt x="10397" y="2111"/>
                  </a:lnTo>
                  <a:cubicBezTo>
                    <a:pt x="9294" y="820"/>
                    <a:pt x="7624" y="1"/>
                    <a:pt x="5891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p8"/>
            <p:cNvSpPr/>
            <p:nvPr/>
          </p:nvSpPr>
          <p:spPr>
            <a:xfrm>
              <a:off x="1727500" y="3306825"/>
              <a:ext cx="189075" cy="189050"/>
            </a:xfrm>
            <a:custGeom>
              <a:rect b="b" l="l" r="r" t="t"/>
              <a:pathLst>
                <a:path extrusionOk="0" h="7562" w="7563">
                  <a:moveTo>
                    <a:pt x="3750" y="2048"/>
                  </a:moveTo>
                  <a:cubicBezTo>
                    <a:pt x="3939" y="2048"/>
                    <a:pt x="4097" y="2206"/>
                    <a:pt x="4097" y="2426"/>
                  </a:cubicBezTo>
                  <a:lnTo>
                    <a:pt x="4097" y="3435"/>
                  </a:lnTo>
                  <a:lnTo>
                    <a:pt x="4475" y="3435"/>
                  </a:lnTo>
                  <a:cubicBezTo>
                    <a:pt x="4664" y="3435"/>
                    <a:pt x="4821" y="3592"/>
                    <a:pt x="4821" y="3781"/>
                  </a:cubicBezTo>
                  <a:cubicBezTo>
                    <a:pt x="4821" y="4002"/>
                    <a:pt x="4664" y="4159"/>
                    <a:pt x="4475" y="4159"/>
                  </a:cubicBezTo>
                  <a:lnTo>
                    <a:pt x="3750" y="4159"/>
                  </a:lnTo>
                  <a:cubicBezTo>
                    <a:pt x="3561" y="4159"/>
                    <a:pt x="3403" y="4002"/>
                    <a:pt x="3403" y="3781"/>
                  </a:cubicBezTo>
                  <a:lnTo>
                    <a:pt x="3403" y="2426"/>
                  </a:lnTo>
                  <a:cubicBezTo>
                    <a:pt x="3403" y="2206"/>
                    <a:pt x="3561" y="2048"/>
                    <a:pt x="3750" y="2048"/>
                  </a:cubicBezTo>
                  <a:close/>
                  <a:moveTo>
                    <a:pt x="3435" y="0"/>
                  </a:moveTo>
                  <a:cubicBezTo>
                    <a:pt x="2647" y="95"/>
                    <a:pt x="1923" y="410"/>
                    <a:pt x="1356" y="883"/>
                  </a:cubicBezTo>
                  <a:lnTo>
                    <a:pt x="2049" y="1576"/>
                  </a:lnTo>
                  <a:cubicBezTo>
                    <a:pt x="2175" y="1702"/>
                    <a:pt x="2175" y="1954"/>
                    <a:pt x="2049" y="2048"/>
                  </a:cubicBezTo>
                  <a:cubicBezTo>
                    <a:pt x="1986" y="2111"/>
                    <a:pt x="1899" y="2143"/>
                    <a:pt x="1812" y="2143"/>
                  </a:cubicBezTo>
                  <a:cubicBezTo>
                    <a:pt x="1726" y="2143"/>
                    <a:pt x="1639" y="2111"/>
                    <a:pt x="1576" y="2048"/>
                  </a:cubicBezTo>
                  <a:lnTo>
                    <a:pt x="883" y="1355"/>
                  </a:lnTo>
                  <a:cubicBezTo>
                    <a:pt x="410" y="1922"/>
                    <a:pt x="95" y="2647"/>
                    <a:pt x="1" y="3435"/>
                  </a:cubicBezTo>
                  <a:lnTo>
                    <a:pt x="1041" y="3435"/>
                  </a:lnTo>
                  <a:cubicBezTo>
                    <a:pt x="1230" y="3435"/>
                    <a:pt x="1387" y="3592"/>
                    <a:pt x="1387" y="3781"/>
                  </a:cubicBezTo>
                  <a:cubicBezTo>
                    <a:pt x="1387" y="3970"/>
                    <a:pt x="1230" y="4128"/>
                    <a:pt x="1041" y="4128"/>
                  </a:cubicBezTo>
                  <a:lnTo>
                    <a:pt x="1" y="4128"/>
                  </a:lnTo>
                  <a:cubicBezTo>
                    <a:pt x="95" y="4915"/>
                    <a:pt x="410" y="5640"/>
                    <a:pt x="883" y="6238"/>
                  </a:cubicBezTo>
                  <a:lnTo>
                    <a:pt x="1576" y="5514"/>
                  </a:lnTo>
                  <a:cubicBezTo>
                    <a:pt x="1639" y="5451"/>
                    <a:pt x="1734" y="5419"/>
                    <a:pt x="1824" y="5419"/>
                  </a:cubicBezTo>
                  <a:cubicBezTo>
                    <a:pt x="1915" y="5419"/>
                    <a:pt x="2001" y="5451"/>
                    <a:pt x="2049" y="5514"/>
                  </a:cubicBezTo>
                  <a:cubicBezTo>
                    <a:pt x="2175" y="5640"/>
                    <a:pt x="2175" y="5860"/>
                    <a:pt x="2049" y="5986"/>
                  </a:cubicBezTo>
                  <a:lnTo>
                    <a:pt x="1356" y="6711"/>
                  </a:lnTo>
                  <a:cubicBezTo>
                    <a:pt x="1923" y="7184"/>
                    <a:pt x="2647" y="7499"/>
                    <a:pt x="3435" y="7562"/>
                  </a:cubicBezTo>
                  <a:lnTo>
                    <a:pt x="3435" y="6553"/>
                  </a:lnTo>
                  <a:cubicBezTo>
                    <a:pt x="3435" y="6333"/>
                    <a:pt x="3592" y="6175"/>
                    <a:pt x="3781" y="6175"/>
                  </a:cubicBezTo>
                  <a:cubicBezTo>
                    <a:pt x="4002" y="6175"/>
                    <a:pt x="4160" y="6333"/>
                    <a:pt x="4160" y="6553"/>
                  </a:cubicBezTo>
                  <a:lnTo>
                    <a:pt x="4160" y="7562"/>
                  </a:lnTo>
                  <a:cubicBezTo>
                    <a:pt x="4947" y="7499"/>
                    <a:pt x="5640" y="7184"/>
                    <a:pt x="6239" y="6711"/>
                  </a:cubicBezTo>
                  <a:lnTo>
                    <a:pt x="5514" y="5986"/>
                  </a:lnTo>
                  <a:cubicBezTo>
                    <a:pt x="5420" y="5860"/>
                    <a:pt x="5420" y="5640"/>
                    <a:pt x="5514" y="5514"/>
                  </a:cubicBezTo>
                  <a:cubicBezTo>
                    <a:pt x="5577" y="5451"/>
                    <a:pt x="5672" y="5419"/>
                    <a:pt x="5762" y="5419"/>
                  </a:cubicBezTo>
                  <a:cubicBezTo>
                    <a:pt x="5853" y="5419"/>
                    <a:pt x="5940" y="5451"/>
                    <a:pt x="5987" y="5514"/>
                  </a:cubicBezTo>
                  <a:lnTo>
                    <a:pt x="6711" y="6238"/>
                  </a:lnTo>
                  <a:cubicBezTo>
                    <a:pt x="7184" y="5640"/>
                    <a:pt x="7499" y="4915"/>
                    <a:pt x="7562" y="4128"/>
                  </a:cubicBezTo>
                  <a:lnTo>
                    <a:pt x="6554" y="4128"/>
                  </a:lnTo>
                  <a:cubicBezTo>
                    <a:pt x="6365" y="4128"/>
                    <a:pt x="6207" y="3970"/>
                    <a:pt x="6207" y="3781"/>
                  </a:cubicBezTo>
                  <a:cubicBezTo>
                    <a:pt x="6207" y="3592"/>
                    <a:pt x="6365" y="3435"/>
                    <a:pt x="6554" y="3435"/>
                  </a:cubicBezTo>
                  <a:lnTo>
                    <a:pt x="7562" y="3435"/>
                  </a:lnTo>
                  <a:cubicBezTo>
                    <a:pt x="7499" y="2647"/>
                    <a:pt x="7184" y="1922"/>
                    <a:pt x="6711" y="1355"/>
                  </a:cubicBezTo>
                  <a:lnTo>
                    <a:pt x="5987" y="2048"/>
                  </a:lnTo>
                  <a:cubicBezTo>
                    <a:pt x="5940" y="2111"/>
                    <a:pt x="5853" y="2143"/>
                    <a:pt x="5762" y="2143"/>
                  </a:cubicBezTo>
                  <a:cubicBezTo>
                    <a:pt x="5672" y="2143"/>
                    <a:pt x="5577" y="2111"/>
                    <a:pt x="5514" y="2048"/>
                  </a:cubicBezTo>
                  <a:cubicBezTo>
                    <a:pt x="5420" y="1922"/>
                    <a:pt x="5420" y="1702"/>
                    <a:pt x="5514" y="1576"/>
                  </a:cubicBezTo>
                  <a:lnTo>
                    <a:pt x="6239" y="883"/>
                  </a:lnTo>
                  <a:cubicBezTo>
                    <a:pt x="5640" y="410"/>
                    <a:pt x="4947" y="95"/>
                    <a:pt x="4160" y="0"/>
                  </a:cubicBezTo>
                  <a:lnTo>
                    <a:pt x="4160" y="1040"/>
                  </a:lnTo>
                  <a:cubicBezTo>
                    <a:pt x="4160" y="1229"/>
                    <a:pt x="4002" y="1387"/>
                    <a:pt x="3781" y="1387"/>
                  </a:cubicBezTo>
                  <a:cubicBezTo>
                    <a:pt x="3592" y="1387"/>
                    <a:pt x="3435" y="1229"/>
                    <a:pt x="3435" y="1040"/>
                  </a:cubicBezTo>
                  <a:lnTo>
                    <a:pt x="3435" y="0"/>
                  </a:ln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" name="Google Shape;29;p8"/>
          <p:cNvSpPr txBox="1"/>
          <p:nvPr/>
        </p:nvSpPr>
        <p:spPr>
          <a:xfrm>
            <a:off x="4319675" y="2132513"/>
            <a:ext cx="14274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fr" sz="10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1 heure maximum</a:t>
            </a:r>
            <a:endParaRPr b="1" i="0" sz="10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8"/>
          <p:cNvSpPr/>
          <p:nvPr/>
        </p:nvSpPr>
        <p:spPr>
          <a:xfrm>
            <a:off x="6009728" y="1356943"/>
            <a:ext cx="368186" cy="287081"/>
          </a:xfrm>
          <a:custGeom>
            <a:rect b="b" l="l" r="r" t="t"/>
            <a:pathLst>
              <a:path extrusionOk="0" h="9925" w="12729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4"/>
                </a:lnTo>
                <a:lnTo>
                  <a:pt x="978" y="6239"/>
                </a:lnTo>
                <a:cubicBezTo>
                  <a:pt x="960" y="6256"/>
                  <a:pt x="937" y="6264"/>
                  <a:pt x="914" y="6264"/>
                </a:cubicBezTo>
                <a:cubicBezTo>
                  <a:pt x="854" y="6264"/>
                  <a:pt x="788" y="621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4128" y="7184"/>
                </a:moveTo>
                <a:lnTo>
                  <a:pt x="6963" y="8035"/>
                </a:lnTo>
                <a:cubicBezTo>
                  <a:pt x="6648" y="8507"/>
                  <a:pt x="6176" y="8759"/>
                  <a:pt x="5640" y="8759"/>
                </a:cubicBezTo>
                <a:cubicBezTo>
                  <a:pt x="4821" y="8759"/>
                  <a:pt x="4097" y="8066"/>
                  <a:pt x="4128" y="7184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198"/>
                </a:cubicBezTo>
                <a:lnTo>
                  <a:pt x="11815" y="8665"/>
                </a:lnTo>
                <a:cubicBezTo>
                  <a:pt x="11815" y="8885"/>
                  <a:pt x="11626" y="9043"/>
                  <a:pt x="11374" y="9043"/>
                </a:cubicBezTo>
                <a:cubicBezTo>
                  <a:pt x="11154" y="9043"/>
                  <a:pt x="10996" y="8854"/>
                  <a:pt x="10996" y="8665"/>
                </a:cubicBezTo>
                <a:lnTo>
                  <a:pt x="10996" y="1198"/>
                </a:lnTo>
                <a:cubicBezTo>
                  <a:pt x="10996" y="977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70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5"/>
                  <a:pt x="983" y="7095"/>
                </a:cubicBezTo>
                <a:cubicBezTo>
                  <a:pt x="1127" y="7095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44"/>
                  <a:pt x="4286" y="9641"/>
                  <a:pt x="5672" y="9641"/>
                </a:cubicBezTo>
                <a:cubicBezTo>
                  <a:pt x="6585" y="9641"/>
                  <a:pt x="7405" y="9074"/>
                  <a:pt x="7814" y="8287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96"/>
                </a:cubicBezTo>
                <a:lnTo>
                  <a:pt x="12729" y="1261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rgbClr val="213A8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" name="Google Shape;31;p8"/>
          <p:cNvGrpSpPr/>
          <p:nvPr/>
        </p:nvGrpSpPr>
        <p:grpSpPr>
          <a:xfrm>
            <a:off x="6009737" y="1858532"/>
            <a:ext cx="340573" cy="339271"/>
            <a:chOff x="2085450" y="842250"/>
            <a:chExt cx="483700" cy="481850"/>
          </a:xfrm>
        </p:grpSpPr>
        <p:sp>
          <p:nvSpPr>
            <p:cNvPr id="32" name="Google Shape;32;p8"/>
            <p:cNvSpPr/>
            <p:nvPr/>
          </p:nvSpPr>
          <p:spPr>
            <a:xfrm>
              <a:off x="2085525" y="926925"/>
              <a:ext cx="483625" cy="397175"/>
            </a:xfrm>
            <a:custGeom>
              <a:rect b="b" l="l" r="r" t="t"/>
              <a:pathLst>
                <a:path extrusionOk="0" h="15887" w="19345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8"/>
            <p:cNvSpPr/>
            <p:nvPr/>
          </p:nvSpPr>
          <p:spPr>
            <a:xfrm>
              <a:off x="2085450" y="1151875"/>
              <a:ext cx="143650" cy="87575"/>
            </a:xfrm>
            <a:custGeom>
              <a:rect b="b" l="l" r="r" t="t"/>
              <a:pathLst>
                <a:path extrusionOk="0" h="3503" w="5746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34;p8"/>
            <p:cNvSpPr/>
            <p:nvPr/>
          </p:nvSpPr>
          <p:spPr>
            <a:xfrm>
              <a:off x="2274775" y="842250"/>
              <a:ext cx="294375" cy="197650"/>
            </a:xfrm>
            <a:custGeom>
              <a:rect b="b" l="l" r="r" t="t"/>
              <a:pathLst>
                <a:path extrusionOk="0" h="7906" w="11775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5" name="Google Shape;35;p8"/>
          <p:cNvSpPr txBox="1"/>
          <p:nvPr/>
        </p:nvSpPr>
        <p:spPr>
          <a:xfrm>
            <a:off x="6445950" y="1331575"/>
            <a:ext cx="7488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" sz="8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S’exprimer</a:t>
            </a:r>
            <a:endParaRPr b="1" i="0" sz="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8"/>
          <p:cNvSpPr txBox="1"/>
          <p:nvPr/>
        </p:nvSpPr>
        <p:spPr>
          <a:xfrm>
            <a:off x="6445950" y="1772255"/>
            <a:ext cx="7488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" sz="8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Faire un choix</a:t>
            </a:r>
            <a:endParaRPr b="1" i="0" sz="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8"/>
          <p:cNvSpPr txBox="1"/>
          <p:nvPr/>
        </p:nvSpPr>
        <p:spPr>
          <a:xfrm>
            <a:off x="3021020" y="1884600"/>
            <a:ext cx="748800" cy="2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" sz="14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6 max</a:t>
            </a:r>
            <a:endParaRPr b="1" i="0" sz="14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8"/>
          <p:cNvSpPr txBox="1"/>
          <p:nvPr/>
        </p:nvSpPr>
        <p:spPr>
          <a:xfrm>
            <a:off x="1084500" y="9703950"/>
            <a:ext cx="60813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CC BY-NC-SA 4.0. - https://creativecommons.org/licenses/by-nc-sa/4.0/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8"/>
          <p:cNvSpPr/>
          <p:nvPr/>
        </p:nvSpPr>
        <p:spPr>
          <a:xfrm>
            <a:off x="0" y="0"/>
            <a:ext cx="766800" cy="104400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 txBox="1"/>
          <p:nvPr>
            <p:ph type="title"/>
          </p:nvPr>
        </p:nvSpPr>
        <p:spPr>
          <a:xfrm>
            <a:off x="257705" y="4365680"/>
            <a:ext cx="70446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5" name="Google Shape;45;p10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6" name="Google Shape;46;p10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" type="body"/>
          </p:nvPr>
        </p:nvSpPr>
        <p:spPr>
          <a:xfrm>
            <a:off x="257705" y="2339232"/>
            <a:ext cx="33069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0" name="Google Shape;50;p11"/>
          <p:cNvSpPr txBox="1"/>
          <p:nvPr>
            <p:ph idx="2" type="body"/>
          </p:nvPr>
        </p:nvSpPr>
        <p:spPr>
          <a:xfrm>
            <a:off x="3995291" y="2339232"/>
            <a:ext cx="33069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title"/>
          </p:nvPr>
        </p:nvSpPr>
        <p:spPr>
          <a:xfrm>
            <a:off x="257705" y="1127727"/>
            <a:ext cx="2321700" cy="153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7" name="Google Shape;57;p13"/>
          <p:cNvSpPr txBox="1"/>
          <p:nvPr>
            <p:ph idx="1" type="body"/>
          </p:nvPr>
        </p:nvSpPr>
        <p:spPr>
          <a:xfrm>
            <a:off x="257705" y="2820535"/>
            <a:ext cx="2321700" cy="6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405325" y="913690"/>
            <a:ext cx="5264700" cy="830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5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5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8.png"/><Relationship Id="rId5" Type="http://schemas.openxmlformats.org/officeDocument/2006/relationships/image" Target="../media/image5.png"/><Relationship Id="rId6" Type="http://schemas.openxmlformats.org/officeDocument/2006/relationships/image" Target="../media/image1.png"/><Relationship Id="rId7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"/>
          <p:cNvSpPr txBox="1"/>
          <p:nvPr/>
        </p:nvSpPr>
        <p:spPr>
          <a:xfrm>
            <a:off x="1084500" y="379189"/>
            <a:ext cx="58338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fr" sz="2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Qui veut donner ses données ?</a:t>
            </a:r>
            <a:endParaRPr b="1" i="0" sz="2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"/>
          <p:cNvSpPr/>
          <p:nvPr/>
        </p:nvSpPr>
        <p:spPr>
          <a:xfrm>
            <a:off x="1108200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"/>
          <p:cNvSpPr/>
          <p:nvPr/>
        </p:nvSpPr>
        <p:spPr>
          <a:xfrm>
            <a:off x="2683231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/>
          <p:nvPr/>
        </p:nvSpPr>
        <p:spPr>
          <a:xfrm>
            <a:off x="4258262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"/>
          <p:cNvSpPr/>
          <p:nvPr/>
        </p:nvSpPr>
        <p:spPr>
          <a:xfrm>
            <a:off x="5833293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"/>
          <p:cNvSpPr txBox="1"/>
          <p:nvPr/>
        </p:nvSpPr>
        <p:spPr>
          <a:xfrm>
            <a:off x="1227100" y="2155550"/>
            <a:ext cx="1183500" cy="2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fr" sz="10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Compréhension</a:t>
            </a:r>
            <a:endParaRPr b="1" i="0" sz="10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"/>
          <p:cNvSpPr txBox="1"/>
          <p:nvPr/>
        </p:nvSpPr>
        <p:spPr>
          <a:xfrm>
            <a:off x="3055825" y="2123000"/>
            <a:ext cx="6969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fr" sz="10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Collectif</a:t>
            </a:r>
            <a:endParaRPr b="1" i="0" sz="10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"/>
          <p:cNvSpPr txBox="1"/>
          <p:nvPr/>
        </p:nvSpPr>
        <p:spPr>
          <a:xfrm>
            <a:off x="1084500" y="3554640"/>
            <a:ext cx="61671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Objectifs : </a:t>
            </a:r>
            <a:endParaRPr b="1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Définir ce qu’est une donnée personnelle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Choisir de diffuser ou non une donnée personnelle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Connaître les risques à diffuser ses données personnelles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"/>
          <p:cNvSpPr txBox="1"/>
          <p:nvPr/>
        </p:nvSpPr>
        <p:spPr>
          <a:xfrm>
            <a:off x="1084500" y="2781350"/>
            <a:ext cx="61671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Description rapide : 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Aborder la question des données personnelles n’est jamais évident. Qu’est-ce que c’est réellement ? Pourquoi les protéger ? Comment les protéger ? Cette activité permet d’aborder le concept de manière ludique.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"/>
          <p:cNvSpPr txBox="1"/>
          <p:nvPr/>
        </p:nvSpPr>
        <p:spPr>
          <a:xfrm>
            <a:off x="1084500" y="4420930"/>
            <a:ext cx="6081300" cy="10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Matériel : </a:t>
            </a:r>
            <a:endParaRPr b="1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Vidéo projecteur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Paperboard et feutres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Char char="●"/>
            </a:pPr>
            <a:r>
              <a:rPr b="1" i="0" lang="fr" sz="1100" cap="none" strike="noStrike">
                <a:solidFill>
                  <a:srgbClr val="213A8E"/>
                </a:solidFill>
              </a:rPr>
              <a:t>Données personnelles 2 - Qui veut donner ses données ? (cartes à découper)</a:t>
            </a:r>
            <a:r>
              <a:rPr b="1" i="0" lang="fr" sz="1100" u="none" cap="none" strike="noStrike">
                <a:solidFill>
                  <a:srgbClr val="213A8E"/>
                </a:solidFill>
              </a:rPr>
              <a:t>	</a:t>
            </a:r>
            <a:endParaRPr b="1" i="0" sz="1100" u="none" cap="none" strike="noStrike">
              <a:solidFill>
                <a:srgbClr val="213A8E"/>
              </a:solidFill>
            </a:endParaRPr>
          </a:p>
        </p:txBody>
      </p:sp>
      <p:sp>
        <p:nvSpPr>
          <p:cNvPr id="100" name="Google Shape;100;p1"/>
          <p:cNvSpPr txBox="1"/>
          <p:nvPr/>
        </p:nvSpPr>
        <p:spPr>
          <a:xfrm>
            <a:off x="1084500" y="5439620"/>
            <a:ext cx="6000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Prérequis : </a:t>
            </a:r>
            <a:endParaRPr b="1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Aucun	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"/>
          <p:cNvSpPr txBox="1"/>
          <p:nvPr/>
        </p:nvSpPr>
        <p:spPr>
          <a:xfrm>
            <a:off x="1084500" y="6119910"/>
            <a:ext cx="6167100" cy="10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Supports et contenus utilisés: </a:t>
            </a:r>
            <a:endParaRPr b="1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fr" sz="1100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Données personnelles 2 - Qui veut donner ses données ? (cartes à découper)</a:t>
            </a:r>
            <a:r>
              <a:rPr b="1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 b="1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fr" sz="1100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Données personnelles 2 - Qui veut donner ses données ? (support)</a:t>
            </a:r>
            <a:r>
              <a:rPr b="1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 b="1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" name="Google Shape;102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42675" y="1098212"/>
            <a:ext cx="1089225" cy="10892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3" name="Google Shape;103;p1"/>
          <p:cNvGrpSpPr/>
          <p:nvPr/>
        </p:nvGrpSpPr>
        <p:grpSpPr>
          <a:xfrm>
            <a:off x="4589789" y="1228274"/>
            <a:ext cx="820008" cy="878061"/>
            <a:chOff x="1674750" y="3254050"/>
            <a:chExt cx="294575" cy="295375"/>
          </a:xfrm>
        </p:grpSpPr>
        <p:sp>
          <p:nvSpPr>
            <p:cNvPr id="104" name="Google Shape;104;p1"/>
            <p:cNvSpPr/>
            <p:nvPr/>
          </p:nvSpPr>
          <p:spPr>
            <a:xfrm>
              <a:off x="1691275" y="3351700"/>
              <a:ext cx="278050" cy="197725"/>
            </a:xfrm>
            <a:custGeom>
              <a:rect b="b" l="l" r="r" t="t"/>
              <a:pathLst>
                <a:path extrusionOk="0" h="7909" w="11122">
                  <a:moveTo>
                    <a:pt x="10535" y="0"/>
                  </a:moveTo>
                  <a:cubicBezTo>
                    <a:pt x="10489" y="0"/>
                    <a:pt x="10442" y="10"/>
                    <a:pt x="10397" y="33"/>
                  </a:cubicBezTo>
                  <a:cubicBezTo>
                    <a:pt x="10208" y="64"/>
                    <a:pt x="10114" y="253"/>
                    <a:pt x="10177" y="474"/>
                  </a:cubicBezTo>
                  <a:cubicBezTo>
                    <a:pt x="10334" y="978"/>
                    <a:pt x="10429" y="1482"/>
                    <a:pt x="10429" y="1986"/>
                  </a:cubicBezTo>
                  <a:cubicBezTo>
                    <a:pt x="10429" y="4885"/>
                    <a:pt x="8066" y="7247"/>
                    <a:pt x="5199" y="7247"/>
                  </a:cubicBezTo>
                  <a:cubicBezTo>
                    <a:pt x="3561" y="7247"/>
                    <a:pt x="2017" y="6397"/>
                    <a:pt x="1072" y="5137"/>
                  </a:cubicBezTo>
                  <a:lnTo>
                    <a:pt x="1733" y="5137"/>
                  </a:lnTo>
                  <a:cubicBezTo>
                    <a:pt x="1922" y="5137"/>
                    <a:pt x="2080" y="4979"/>
                    <a:pt x="2080" y="4790"/>
                  </a:cubicBezTo>
                  <a:cubicBezTo>
                    <a:pt x="2080" y="4601"/>
                    <a:pt x="1922" y="4443"/>
                    <a:pt x="1733" y="4443"/>
                  </a:cubicBezTo>
                  <a:lnTo>
                    <a:pt x="347" y="4443"/>
                  </a:lnTo>
                  <a:cubicBezTo>
                    <a:pt x="158" y="4443"/>
                    <a:pt x="1" y="4601"/>
                    <a:pt x="1" y="4790"/>
                  </a:cubicBezTo>
                  <a:lnTo>
                    <a:pt x="1" y="6176"/>
                  </a:lnTo>
                  <a:cubicBezTo>
                    <a:pt x="1" y="6365"/>
                    <a:pt x="158" y="6523"/>
                    <a:pt x="347" y="6523"/>
                  </a:cubicBezTo>
                  <a:cubicBezTo>
                    <a:pt x="536" y="6523"/>
                    <a:pt x="694" y="6365"/>
                    <a:pt x="694" y="6176"/>
                  </a:cubicBezTo>
                  <a:lnTo>
                    <a:pt x="694" y="5767"/>
                  </a:lnTo>
                  <a:cubicBezTo>
                    <a:pt x="1796" y="7090"/>
                    <a:pt x="3466" y="7909"/>
                    <a:pt x="5199" y="7909"/>
                  </a:cubicBezTo>
                  <a:cubicBezTo>
                    <a:pt x="8412" y="7909"/>
                    <a:pt x="11122" y="5231"/>
                    <a:pt x="11122" y="1986"/>
                  </a:cubicBezTo>
                  <a:cubicBezTo>
                    <a:pt x="11122" y="1419"/>
                    <a:pt x="10996" y="820"/>
                    <a:pt x="10838" y="222"/>
                  </a:cubicBezTo>
                  <a:cubicBezTo>
                    <a:pt x="10814" y="102"/>
                    <a:pt x="10681" y="0"/>
                    <a:pt x="10535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1"/>
            <p:cNvSpPr/>
            <p:nvPr/>
          </p:nvSpPr>
          <p:spPr>
            <a:xfrm>
              <a:off x="1674750" y="3254050"/>
              <a:ext cx="277250" cy="197900"/>
            </a:xfrm>
            <a:custGeom>
              <a:rect b="b" l="l" r="r" t="t"/>
              <a:pathLst>
                <a:path extrusionOk="0" h="7916" w="11090">
                  <a:moveTo>
                    <a:pt x="5891" y="1"/>
                  </a:moveTo>
                  <a:cubicBezTo>
                    <a:pt x="2678" y="1"/>
                    <a:pt x="0" y="2679"/>
                    <a:pt x="0" y="5892"/>
                  </a:cubicBezTo>
                  <a:cubicBezTo>
                    <a:pt x="0" y="6491"/>
                    <a:pt x="126" y="7089"/>
                    <a:pt x="284" y="7656"/>
                  </a:cubicBezTo>
                  <a:cubicBezTo>
                    <a:pt x="310" y="7842"/>
                    <a:pt x="448" y="7916"/>
                    <a:pt x="604" y="7916"/>
                  </a:cubicBezTo>
                  <a:cubicBezTo>
                    <a:pt x="633" y="7916"/>
                    <a:pt x="663" y="7913"/>
                    <a:pt x="693" y="7908"/>
                  </a:cubicBezTo>
                  <a:cubicBezTo>
                    <a:pt x="882" y="7877"/>
                    <a:pt x="977" y="7656"/>
                    <a:pt x="945" y="7467"/>
                  </a:cubicBezTo>
                  <a:cubicBezTo>
                    <a:pt x="788" y="6963"/>
                    <a:pt x="662" y="6459"/>
                    <a:pt x="662" y="5892"/>
                  </a:cubicBezTo>
                  <a:cubicBezTo>
                    <a:pt x="662" y="3025"/>
                    <a:pt x="3025" y="662"/>
                    <a:pt x="5891" y="662"/>
                  </a:cubicBezTo>
                  <a:cubicBezTo>
                    <a:pt x="7561" y="662"/>
                    <a:pt x="9105" y="1481"/>
                    <a:pt x="10050" y="2742"/>
                  </a:cubicBezTo>
                  <a:lnTo>
                    <a:pt x="9357" y="2742"/>
                  </a:lnTo>
                  <a:cubicBezTo>
                    <a:pt x="9168" y="2742"/>
                    <a:pt x="9010" y="2899"/>
                    <a:pt x="9010" y="3088"/>
                  </a:cubicBezTo>
                  <a:cubicBezTo>
                    <a:pt x="9010" y="3309"/>
                    <a:pt x="9168" y="3466"/>
                    <a:pt x="9357" y="3466"/>
                  </a:cubicBezTo>
                  <a:lnTo>
                    <a:pt x="10743" y="3466"/>
                  </a:lnTo>
                  <a:cubicBezTo>
                    <a:pt x="10932" y="3466"/>
                    <a:pt x="11090" y="3309"/>
                    <a:pt x="11090" y="3088"/>
                  </a:cubicBezTo>
                  <a:lnTo>
                    <a:pt x="11090" y="1733"/>
                  </a:lnTo>
                  <a:cubicBezTo>
                    <a:pt x="11090" y="1513"/>
                    <a:pt x="10932" y="1355"/>
                    <a:pt x="10743" y="1355"/>
                  </a:cubicBezTo>
                  <a:cubicBezTo>
                    <a:pt x="10554" y="1355"/>
                    <a:pt x="10397" y="1513"/>
                    <a:pt x="10397" y="1733"/>
                  </a:cubicBezTo>
                  <a:lnTo>
                    <a:pt x="10397" y="2111"/>
                  </a:lnTo>
                  <a:cubicBezTo>
                    <a:pt x="9294" y="820"/>
                    <a:pt x="7624" y="1"/>
                    <a:pt x="5891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1"/>
            <p:cNvSpPr/>
            <p:nvPr/>
          </p:nvSpPr>
          <p:spPr>
            <a:xfrm>
              <a:off x="1727500" y="3306825"/>
              <a:ext cx="189075" cy="189050"/>
            </a:xfrm>
            <a:custGeom>
              <a:rect b="b" l="l" r="r" t="t"/>
              <a:pathLst>
                <a:path extrusionOk="0" h="7562" w="7563">
                  <a:moveTo>
                    <a:pt x="3750" y="2048"/>
                  </a:moveTo>
                  <a:cubicBezTo>
                    <a:pt x="3939" y="2048"/>
                    <a:pt x="4097" y="2206"/>
                    <a:pt x="4097" y="2426"/>
                  </a:cubicBezTo>
                  <a:lnTo>
                    <a:pt x="4097" y="3435"/>
                  </a:lnTo>
                  <a:lnTo>
                    <a:pt x="4475" y="3435"/>
                  </a:lnTo>
                  <a:cubicBezTo>
                    <a:pt x="4664" y="3435"/>
                    <a:pt x="4821" y="3592"/>
                    <a:pt x="4821" y="3781"/>
                  </a:cubicBezTo>
                  <a:cubicBezTo>
                    <a:pt x="4821" y="4002"/>
                    <a:pt x="4664" y="4159"/>
                    <a:pt x="4475" y="4159"/>
                  </a:cubicBezTo>
                  <a:lnTo>
                    <a:pt x="3750" y="4159"/>
                  </a:lnTo>
                  <a:cubicBezTo>
                    <a:pt x="3561" y="4159"/>
                    <a:pt x="3403" y="4002"/>
                    <a:pt x="3403" y="3781"/>
                  </a:cubicBezTo>
                  <a:lnTo>
                    <a:pt x="3403" y="2426"/>
                  </a:lnTo>
                  <a:cubicBezTo>
                    <a:pt x="3403" y="2206"/>
                    <a:pt x="3561" y="2048"/>
                    <a:pt x="3750" y="2048"/>
                  </a:cubicBezTo>
                  <a:close/>
                  <a:moveTo>
                    <a:pt x="3435" y="0"/>
                  </a:moveTo>
                  <a:cubicBezTo>
                    <a:pt x="2647" y="95"/>
                    <a:pt x="1923" y="410"/>
                    <a:pt x="1356" y="883"/>
                  </a:cubicBezTo>
                  <a:lnTo>
                    <a:pt x="2049" y="1576"/>
                  </a:lnTo>
                  <a:cubicBezTo>
                    <a:pt x="2175" y="1702"/>
                    <a:pt x="2175" y="1954"/>
                    <a:pt x="2049" y="2048"/>
                  </a:cubicBezTo>
                  <a:cubicBezTo>
                    <a:pt x="1986" y="2111"/>
                    <a:pt x="1899" y="2143"/>
                    <a:pt x="1812" y="2143"/>
                  </a:cubicBezTo>
                  <a:cubicBezTo>
                    <a:pt x="1726" y="2143"/>
                    <a:pt x="1639" y="2111"/>
                    <a:pt x="1576" y="2048"/>
                  </a:cubicBezTo>
                  <a:lnTo>
                    <a:pt x="883" y="1355"/>
                  </a:lnTo>
                  <a:cubicBezTo>
                    <a:pt x="410" y="1922"/>
                    <a:pt x="95" y="2647"/>
                    <a:pt x="1" y="3435"/>
                  </a:cubicBezTo>
                  <a:lnTo>
                    <a:pt x="1041" y="3435"/>
                  </a:lnTo>
                  <a:cubicBezTo>
                    <a:pt x="1230" y="3435"/>
                    <a:pt x="1387" y="3592"/>
                    <a:pt x="1387" y="3781"/>
                  </a:cubicBezTo>
                  <a:cubicBezTo>
                    <a:pt x="1387" y="3970"/>
                    <a:pt x="1230" y="4128"/>
                    <a:pt x="1041" y="4128"/>
                  </a:cubicBezTo>
                  <a:lnTo>
                    <a:pt x="1" y="4128"/>
                  </a:lnTo>
                  <a:cubicBezTo>
                    <a:pt x="95" y="4915"/>
                    <a:pt x="410" y="5640"/>
                    <a:pt x="883" y="6238"/>
                  </a:cubicBezTo>
                  <a:lnTo>
                    <a:pt x="1576" y="5514"/>
                  </a:lnTo>
                  <a:cubicBezTo>
                    <a:pt x="1639" y="5451"/>
                    <a:pt x="1734" y="5419"/>
                    <a:pt x="1824" y="5419"/>
                  </a:cubicBezTo>
                  <a:cubicBezTo>
                    <a:pt x="1915" y="5419"/>
                    <a:pt x="2001" y="5451"/>
                    <a:pt x="2049" y="5514"/>
                  </a:cubicBezTo>
                  <a:cubicBezTo>
                    <a:pt x="2175" y="5640"/>
                    <a:pt x="2175" y="5860"/>
                    <a:pt x="2049" y="5986"/>
                  </a:cubicBezTo>
                  <a:lnTo>
                    <a:pt x="1356" y="6711"/>
                  </a:lnTo>
                  <a:cubicBezTo>
                    <a:pt x="1923" y="7184"/>
                    <a:pt x="2647" y="7499"/>
                    <a:pt x="3435" y="7562"/>
                  </a:cubicBezTo>
                  <a:lnTo>
                    <a:pt x="3435" y="6553"/>
                  </a:lnTo>
                  <a:cubicBezTo>
                    <a:pt x="3435" y="6333"/>
                    <a:pt x="3592" y="6175"/>
                    <a:pt x="3781" y="6175"/>
                  </a:cubicBezTo>
                  <a:cubicBezTo>
                    <a:pt x="4002" y="6175"/>
                    <a:pt x="4160" y="6333"/>
                    <a:pt x="4160" y="6553"/>
                  </a:cubicBezTo>
                  <a:lnTo>
                    <a:pt x="4160" y="7562"/>
                  </a:lnTo>
                  <a:cubicBezTo>
                    <a:pt x="4947" y="7499"/>
                    <a:pt x="5640" y="7184"/>
                    <a:pt x="6239" y="6711"/>
                  </a:cubicBezTo>
                  <a:lnTo>
                    <a:pt x="5514" y="5986"/>
                  </a:lnTo>
                  <a:cubicBezTo>
                    <a:pt x="5420" y="5860"/>
                    <a:pt x="5420" y="5640"/>
                    <a:pt x="5514" y="5514"/>
                  </a:cubicBezTo>
                  <a:cubicBezTo>
                    <a:pt x="5577" y="5451"/>
                    <a:pt x="5672" y="5419"/>
                    <a:pt x="5762" y="5419"/>
                  </a:cubicBezTo>
                  <a:cubicBezTo>
                    <a:pt x="5853" y="5419"/>
                    <a:pt x="5940" y="5451"/>
                    <a:pt x="5987" y="5514"/>
                  </a:cubicBezTo>
                  <a:lnTo>
                    <a:pt x="6711" y="6238"/>
                  </a:lnTo>
                  <a:cubicBezTo>
                    <a:pt x="7184" y="5640"/>
                    <a:pt x="7499" y="4915"/>
                    <a:pt x="7562" y="4128"/>
                  </a:cubicBezTo>
                  <a:lnTo>
                    <a:pt x="6554" y="4128"/>
                  </a:lnTo>
                  <a:cubicBezTo>
                    <a:pt x="6365" y="4128"/>
                    <a:pt x="6207" y="3970"/>
                    <a:pt x="6207" y="3781"/>
                  </a:cubicBezTo>
                  <a:cubicBezTo>
                    <a:pt x="6207" y="3592"/>
                    <a:pt x="6365" y="3435"/>
                    <a:pt x="6554" y="3435"/>
                  </a:cubicBezTo>
                  <a:lnTo>
                    <a:pt x="7562" y="3435"/>
                  </a:lnTo>
                  <a:cubicBezTo>
                    <a:pt x="7499" y="2647"/>
                    <a:pt x="7184" y="1922"/>
                    <a:pt x="6711" y="1355"/>
                  </a:cubicBezTo>
                  <a:lnTo>
                    <a:pt x="5987" y="2048"/>
                  </a:lnTo>
                  <a:cubicBezTo>
                    <a:pt x="5940" y="2111"/>
                    <a:pt x="5853" y="2143"/>
                    <a:pt x="5762" y="2143"/>
                  </a:cubicBezTo>
                  <a:cubicBezTo>
                    <a:pt x="5672" y="2143"/>
                    <a:pt x="5577" y="2111"/>
                    <a:pt x="5514" y="2048"/>
                  </a:cubicBezTo>
                  <a:cubicBezTo>
                    <a:pt x="5420" y="1922"/>
                    <a:pt x="5420" y="1702"/>
                    <a:pt x="5514" y="1576"/>
                  </a:cubicBezTo>
                  <a:lnTo>
                    <a:pt x="6239" y="883"/>
                  </a:lnTo>
                  <a:cubicBezTo>
                    <a:pt x="5640" y="410"/>
                    <a:pt x="4947" y="95"/>
                    <a:pt x="4160" y="0"/>
                  </a:cubicBezTo>
                  <a:lnTo>
                    <a:pt x="4160" y="1040"/>
                  </a:lnTo>
                  <a:cubicBezTo>
                    <a:pt x="4160" y="1229"/>
                    <a:pt x="4002" y="1387"/>
                    <a:pt x="3781" y="1387"/>
                  </a:cubicBezTo>
                  <a:cubicBezTo>
                    <a:pt x="3592" y="1387"/>
                    <a:pt x="3435" y="1229"/>
                    <a:pt x="3435" y="1040"/>
                  </a:cubicBezTo>
                  <a:lnTo>
                    <a:pt x="3435" y="0"/>
                  </a:ln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7" name="Google Shape;107;p1"/>
          <p:cNvSpPr txBox="1"/>
          <p:nvPr/>
        </p:nvSpPr>
        <p:spPr>
          <a:xfrm>
            <a:off x="4319675" y="2132513"/>
            <a:ext cx="14274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fr" sz="10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1 heure maximum</a:t>
            </a:r>
            <a:endParaRPr b="1" i="0" sz="10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"/>
          <p:cNvSpPr/>
          <p:nvPr/>
        </p:nvSpPr>
        <p:spPr>
          <a:xfrm>
            <a:off x="6009728" y="1356943"/>
            <a:ext cx="368186" cy="287081"/>
          </a:xfrm>
          <a:custGeom>
            <a:rect b="b" l="l" r="r" t="t"/>
            <a:pathLst>
              <a:path extrusionOk="0" h="9925" w="12729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4"/>
                </a:lnTo>
                <a:lnTo>
                  <a:pt x="978" y="6239"/>
                </a:lnTo>
                <a:cubicBezTo>
                  <a:pt x="960" y="6256"/>
                  <a:pt x="937" y="6264"/>
                  <a:pt x="914" y="6264"/>
                </a:cubicBezTo>
                <a:cubicBezTo>
                  <a:pt x="854" y="6264"/>
                  <a:pt x="788" y="621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4128" y="7184"/>
                </a:moveTo>
                <a:lnTo>
                  <a:pt x="6963" y="8035"/>
                </a:lnTo>
                <a:cubicBezTo>
                  <a:pt x="6648" y="8507"/>
                  <a:pt x="6176" y="8759"/>
                  <a:pt x="5640" y="8759"/>
                </a:cubicBezTo>
                <a:cubicBezTo>
                  <a:pt x="4821" y="8759"/>
                  <a:pt x="4097" y="8066"/>
                  <a:pt x="4128" y="7184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198"/>
                </a:cubicBezTo>
                <a:lnTo>
                  <a:pt x="11815" y="8665"/>
                </a:lnTo>
                <a:cubicBezTo>
                  <a:pt x="11815" y="8885"/>
                  <a:pt x="11626" y="9043"/>
                  <a:pt x="11374" y="9043"/>
                </a:cubicBezTo>
                <a:cubicBezTo>
                  <a:pt x="11154" y="9043"/>
                  <a:pt x="10996" y="8854"/>
                  <a:pt x="10996" y="8665"/>
                </a:cubicBezTo>
                <a:lnTo>
                  <a:pt x="10996" y="1198"/>
                </a:lnTo>
                <a:cubicBezTo>
                  <a:pt x="10996" y="977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70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5"/>
                  <a:pt x="983" y="7095"/>
                </a:cubicBezTo>
                <a:cubicBezTo>
                  <a:pt x="1127" y="7095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44"/>
                  <a:pt x="4286" y="9641"/>
                  <a:pt x="5672" y="9641"/>
                </a:cubicBezTo>
                <a:cubicBezTo>
                  <a:pt x="6585" y="9641"/>
                  <a:pt x="7405" y="9074"/>
                  <a:pt x="7814" y="8287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96"/>
                </a:cubicBezTo>
                <a:lnTo>
                  <a:pt x="12729" y="1261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rgbClr val="213A8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9" name="Google Shape;109;p1"/>
          <p:cNvGrpSpPr/>
          <p:nvPr/>
        </p:nvGrpSpPr>
        <p:grpSpPr>
          <a:xfrm>
            <a:off x="6009737" y="1858532"/>
            <a:ext cx="340573" cy="339271"/>
            <a:chOff x="2085450" y="842250"/>
            <a:chExt cx="483700" cy="481850"/>
          </a:xfrm>
        </p:grpSpPr>
        <p:sp>
          <p:nvSpPr>
            <p:cNvPr id="110" name="Google Shape;110;p1"/>
            <p:cNvSpPr/>
            <p:nvPr/>
          </p:nvSpPr>
          <p:spPr>
            <a:xfrm>
              <a:off x="2085525" y="926925"/>
              <a:ext cx="483625" cy="397175"/>
            </a:xfrm>
            <a:custGeom>
              <a:rect b="b" l="l" r="r" t="t"/>
              <a:pathLst>
                <a:path extrusionOk="0" h="15887" w="19345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1"/>
            <p:cNvSpPr/>
            <p:nvPr/>
          </p:nvSpPr>
          <p:spPr>
            <a:xfrm>
              <a:off x="2085450" y="1151875"/>
              <a:ext cx="143650" cy="87575"/>
            </a:xfrm>
            <a:custGeom>
              <a:rect b="b" l="l" r="r" t="t"/>
              <a:pathLst>
                <a:path extrusionOk="0" h="3503" w="5746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1"/>
            <p:cNvSpPr/>
            <p:nvPr/>
          </p:nvSpPr>
          <p:spPr>
            <a:xfrm>
              <a:off x="2274775" y="842250"/>
              <a:ext cx="294375" cy="197650"/>
            </a:xfrm>
            <a:custGeom>
              <a:rect b="b" l="l" r="r" t="t"/>
              <a:pathLst>
                <a:path extrusionOk="0" h="7906" w="11775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3" name="Google Shape;113;p1"/>
          <p:cNvSpPr txBox="1"/>
          <p:nvPr/>
        </p:nvSpPr>
        <p:spPr>
          <a:xfrm>
            <a:off x="1084500" y="7231900"/>
            <a:ext cx="6081300" cy="24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Messages clés :</a:t>
            </a:r>
            <a:endParaRPr b="1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Une donnée personnelle est une information qui permet de </a:t>
            </a:r>
            <a:b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m’identifier directement ou indirectement. 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Toutes les informations que je donne pour m’inscrire sur </a:t>
            </a:r>
            <a:b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un site sont des données personnelles.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Toutes ces données personnelles sont utilisées par des sociétés. </a:t>
            </a:r>
            <a:b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Elle peuvent être vendues à d’autres sociétés :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400"/>
              <a:buFont typeface="Arial"/>
              <a:buChar char="○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Des entreprises comme Facebook ou Google peuvent les revendre à </a:t>
            </a:r>
            <a:b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</a:b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des marques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400"/>
              <a:buFont typeface="Arial"/>
              <a:buChar char="○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On peut n</a:t>
            </a: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ous envoyer des publicités qu’on ne veut pas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400"/>
              <a:buFont typeface="Arial"/>
              <a:buChar char="○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On peut s’en servir pour une arnaque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400"/>
              <a:buFont typeface="Arial"/>
              <a:buChar char="○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Quelqu’un peut prendre notre identité et se faire passer pour nous sur internet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"/>
          <p:cNvSpPr txBox="1"/>
          <p:nvPr/>
        </p:nvSpPr>
        <p:spPr>
          <a:xfrm>
            <a:off x="6445950" y="1331575"/>
            <a:ext cx="7488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" sz="8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S’exprimer</a:t>
            </a:r>
            <a:endParaRPr b="1" i="0" sz="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1"/>
          <p:cNvSpPr txBox="1"/>
          <p:nvPr/>
        </p:nvSpPr>
        <p:spPr>
          <a:xfrm>
            <a:off x="6445950" y="1772255"/>
            <a:ext cx="7488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" sz="8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Faire un choix</a:t>
            </a:r>
            <a:endParaRPr b="1" i="0" sz="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1"/>
          <p:cNvSpPr txBox="1"/>
          <p:nvPr/>
        </p:nvSpPr>
        <p:spPr>
          <a:xfrm rot="-5400000">
            <a:off x="-1576500" y="7451550"/>
            <a:ext cx="40140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DONNÉES PERSONNELLES 2</a:t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"/>
          <p:cNvSpPr txBox="1"/>
          <p:nvPr/>
        </p:nvSpPr>
        <p:spPr>
          <a:xfrm>
            <a:off x="3376500" y="1884600"/>
            <a:ext cx="748800" cy="2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" sz="14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6 max</a:t>
            </a:r>
            <a:endParaRPr b="1" i="0" sz="14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8" name="Google Shape;118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18575" y="6548963"/>
            <a:ext cx="234801" cy="234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202981" y="6928526"/>
            <a:ext cx="265980" cy="2348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0" name="Google Shape;120;p1"/>
          <p:cNvGrpSpPr/>
          <p:nvPr/>
        </p:nvGrpSpPr>
        <p:grpSpPr>
          <a:xfrm>
            <a:off x="1530087" y="1290206"/>
            <a:ext cx="598333" cy="754187"/>
            <a:chOff x="-38129425" y="3222550"/>
            <a:chExt cx="228450" cy="315850"/>
          </a:xfrm>
        </p:grpSpPr>
        <p:sp>
          <p:nvSpPr>
            <p:cNvPr id="121" name="Google Shape;121;p1"/>
            <p:cNvSpPr/>
            <p:nvPr/>
          </p:nvSpPr>
          <p:spPr>
            <a:xfrm>
              <a:off x="-38129425" y="3222550"/>
              <a:ext cx="228450" cy="227650"/>
            </a:xfrm>
            <a:custGeom>
              <a:rect b="b" l="l" r="r" t="t"/>
              <a:pathLst>
                <a:path extrusionOk="0" h="9106" w="9138">
                  <a:moveTo>
                    <a:pt x="4097" y="1292"/>
                  </a:moveTo>
                  <a:cubicBezTo>
                    <a:pt x="4349" y="1292"/>
                    <a:pt x="4538" y="1450"/>
                    <a:pt x="4538" y="1702"/>
                  </a:cubicBezTo>
                  <a:cubicBezTo>
                    <a:pt x="4538" y="1922"/>
                    <a:pt x="4349" y="2111"/>
                    <a:pt x="4160" y="2111"/>
                  </a:cubicBezTo>
                  <a:cubicBezTo>
                    <a:pt x="2994" y="2111"/>
                    <a:pt x="2112" y="3056"/>
                    <a:pt x="2049" y="4222"/>
                  </a:cubicBezTo>
                  <a:cubicBezTo>
                    <a:pt x="2049" y="4443"/>
                    <a:pt x="1860" y="4600"/>
                    <a:pt x="1639" y="4600"/>
                  </a:cubicBezTo>
                  <a:cubicBezTo>
                    <a:pt x="1387" y="4600"/>
                    <a:pt x="1198" y="4411"/>
                    <a:pt x="1198" y="4222"/>
                  </a:cubicBezTo>
                  <a:cubicBezTo>
                    <a:pt x="1198" y="2584"/>
                    <a:pt x="2490" y="1324"/>
                    <a:pt x="4097" y="1292"/>
                  </a:cubicBezTo>
                  <a:close/>
                  <a:moveTo>
                    <a:pt x="4569" y="0"/>
                  </a:moveTo>
                  <a:cubicBezTo>
                    <a:pt x="2049" y="0"/>
                    <a:pt x="1" y="2048"/>
                    <a:pt x="1" y="4569"/>
                  </a:cubicBezTo>
                  <a:cubicBezTo>
                    <a:pt x="1" y="6207"/>
                    <a:pt x="946" y="7688"/>
                    <a:pt x="2332" y="8475"/>
                  </a:cubicBezTo>
                  <a:cubicBezTo>
                    <a:pt x="2458" y="8507"/>
                    <a:pt x="2521" y="8664"/>
                    <a:pt x="2521" y="8822"/>
                  </a:cubicBezTo>
                  <a:lnTo>
                    <a:pt x="2521" y="9105"/>
                  </a:lnTo>
                  <a:lnTo>
                    <a:pt x="6680" y="9105"/>
                  </a:lnTo>
                  <a:lnTo>
                    <a:pt x="6680" y="8822"/>
                  </a:lnTo>
                  <a:cubicBezTo>
                    <a:pt x="6680" y="8696"/>
                    <a:pt x="6743" y="8570"/>
                    <a:pt x="6900" y="8507"/>
                  </a:cubicBezTo>
                  <a:cubicBezTo>
                    <a:pt x="8255" y="7719"/>
                    <a:pt x="9137" y="6270"/>
                    <a:pt x="9137" y="4569"/>
                  </a:cubicBezTo>
                  <a:cubicBezTo>
                    <a:pt x="9137" y="2048"/>
                    <a:pt x="7089" y="32"/>
                    <a:pt x="4569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1"/>
            <p:cNvSpPr/>
            <p:nvPr/>
          </p:nvSpPr>
          <p:spPr>
            <a:xfrm>
              <a:off x="-38067200" y="3470650"/>
              <a:ext cx="103200" cy="67750"/>
            </a:xfrm>
            <a:custGeom>
              <a:rect b="b" l="l" r="r" t="t"/>
              <a:pathLst>
                <a:path extrusionOk="0" h="2710" w="4128">
                  <a:moveTo>
                    <a:pt x="1" y="0"/>
                  </a:moveTo>
                  <a:lnTo>
                    <a:pt x="1" y="662"/>
                  </a:lnTo>
                  <a:cubicBezTo>
                    <a:pt x="1" y="1198"/>
                    <a:pt x="410" y="1702"/>
                    <a:pt x="883" y="1859"/>
                  </a:cubicBezTo>
                  <a:cubicBezTo>
                    <a:pt x="1040" y="2363"/>
                    <a:pt x="1513" y="2710"/>
                    <a:pt x="2049" y="2710"/>
                  </a:cubicBezTo>
                  <a:cubicBezTo>
                    <a:pt x="2647" y="2710"/>
                    <a:pt x="3120" y="2363"/>
                    <a:pt x="3277" y="1859"/>
                  </a:cubicBezTo>
                  <a:cubicBezTo>
                    <a:pt x="3781" y="1702"/>
                    <a:pt x="4128" y="1198"/>
                    <a:pt x="4128" y="662"/>
                  </a:cubicBezTo>
                  <a:lnTo>
                    <a:pt x="4128" y="0"/>
                  </a:ln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3" name="Google Shape;123;p1"/>
          <p:cNvGrpSpPr/>
          <p:nvPr/>
        </p:nvGrpSpPr>
        <p:grpSpPr>
          <a:xfrm>
            <a:off x="245961" y="528050"/>
            <a:ext cx="369083" cy="357253"/>
            <a:chOff x="-59447250" y="3706150"/>
            <a:chExt cx="319000" cy="308775"/>
          </a:xfrm>
        </p:grpSpPr>
        <p:sp>
          <p:nvSpPr>
            <p:cNvPr id="124" name="Google Shape;124;p1"/>
            <p:cNvSpPr/>
            <p:nvPr/>
          </p:nvSpPr>
          <p:spPr>
            <a:xfrm>
              <a:off x="-59381875" y="3922750"/>
              <a:ext cx="79575" cy="29950"/>
            </a:xfrm>
            <a:custGeom>
              <a:rect b="b" l="l" r="r" t="t"/>
              <a:pathLst>
                <a:path extrusionOk="0" h="1198" w="3183">
                  <a:moveTo>
                    <a:pt x="1607" y="0"/>
                  </a:moveTo>
                  <a:cubicBezTo>
                    <a:pt x="820" y="0"/>
                    <a:pt x="190" y="504"/>
                    <a:pt x="1" y="1197"/>
                  </a:cubicBezTo>
                  <a:lnTo>
                    <a:pt x="3183" y="1197"/>
                  </a:lnTo>
                  <a:cubicBezTo>
                    <a:pt x="3025" y="536"/>
                    <a:pt x="2363" y="0"/>
                    <a:pt x="16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1"/>
            <p:cNvSpPr/>
            <p:nvPr/>
          </p:nvSpPr>
          <p:spPr>
            <a:xfrm>
              <a:off x="-59364550" y="3861525"/>
              <a:ext cx="43350" cy="40900"/>
            </a:xfrm>
            <a:custGeom>
              <a:rect b="b" l="l" r="r" t="t"/>
              <a:pathLst>
                <a:path extrusionOk="0" h="1636" w="1734">
                  <a:moveTo>
                    <a:pt x="858" y="0"/>
                  </a:moveTo>
                  <a:cubicBezTo>
                    <a:pt x="784" y="0"/>
                    <a:pt x="707" y="8"/>
                    <a:pt x="631" y="23"/>
                  </a:cubicBezTo>
                  <a:cubicBezTo>
                    <a:pt x="347" y="118"/>
                    <a:pt x="127" y="307"/>
                    <a:pt x="95" y="590"/>
                  </a:cubicBezTo>
                  <a:cubicBezTo>
                    <a:pt x="1" y="906"/>
                    <a:pt x="95" y="1189"/>
                    <a:pt x="284" y="1410"/>
                  </a:cubicBezTo>
                  <a:cubicBezTo>
                    <a:pt x="446" y="1548"/>
                    <a:pt x="658" y="1636"/>
                    <a:pt x="871" y="1636"/>
                  </a:cubicBezTo>
                  <a:cubicBezTo>
                    <a:pt x="949" y="1636"/>
                    <a:pt x="1027" y="1624"/>
                    <a:pt x="1103" y="1599"/>
                  </a:cubicBezTo>
                  <a:cubicBezTo>
                    <a:pt x="1387" y="1536"/>
                    <a:pt x="1607" y="1347"/>
                    <a:pt x="1670" y="1063"/>
                  </a:cubicBezTo>
                  <a:cubicBezTo>
                    <a:pt x="1733" y="748"/>
                    <a:pt x="1670" y="464"/>
                    <a:pt x="1450" y="244"/>
                  </a:cubicBezTo>
                  <a:cubicBezTo>
                    <a:pt x="1307" y="77"/>
                    <a:pt x="1091" y="0"/>
                    <a:pt x="8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1"/>
            <p:cNvSpPr/>
            <p:nvPr/>
          </p:nvSpPr>
          <p:spPr>
            <a:xfrm>
              <a:off x="-59447250" y="3706150"/>
              <a:ext cx="319000" cy="308775"/>
            </a:xfrm>
            <a:custGeom>
              <a:rect b="b" l="l" r="r" t="t"/>
              <a:pathLst>
                <a:path extrusionOk="0" h="12351" w="12760">
                  <a:moveTo>
                    <a:pt x="6428" y="820"/>
                  </a:moveTo>
                  <a:cubicBezTo>
                    <a:pt x="6900" y="820"/>
                    <a:pt x="7247" y="1166"/>
                    <a:pt x="7247" y="1639"/>
                  </a:cubicBezTo>
                  <a:lnTo>
                    <a:pt x="7247" y="4128"/>
                  </a:lnTo>
                  <a:lnTo>
                    <a:pt x="5609" y="4128"/>
                  </a:lnTo>
                  <a:lnTo>
                    <a:pt x="5609" y="1639"/>
                  </a:lnTo>
                  <a:cubicBezTo>
                    <a:pt x="5609" y="1166"/>
                    <a:pt x="5955" y="820"/>
                    <a:pt x="6428" y="820"/>
                  </a:cubicBezTo>
                  <a:close/>
                  <a:moveTo>
                    <a:pt x="10681" y="6616"/>
                  </a:moveTo>
                  <a:cubicBezTo>
                    <a:pt x="10901" y="6616"/>
                    <a:pt x="11059" y="6805"/>
                    <a:pt x="11059" y="6994"/>
                  </a:cubicBezTo>
                  <a:cubicBezTo>
                    <a:pt x="11122" y="7247"/>
                    <a:pt x="10901" y="7436"/>
                    <a:pt x="10681" y="7436"/>
                  </a:cubicBezTo>
                  <a:lnTo>
                    <a:pt x="8192" y="7436"/>
                  </a:lnTo>
                  <a:cubicBezTo>
                    <a:pt x="7971" y="7436"/>
                    <a:pt x="7751" y="7247"/>
                    <a:pt x="7751" y="6994"/>
                  </a:cubicBezTo>
                  <a:cubicBezTo>
                    <a:pt x="7751" y="6742"/>
                    <a:pt x="7971" y="6616"/>
                    <a:pt x="8192" y="6616"/>
                  </a:cubicBezTo>
                  <a:close/>
                  <a:moveTo>
                    <a:pt x="10681" y="8255"/>
                  </a:moveTo>
                  <a:cubicBezTo>
                    <a:pt x="10901" y="8255"/>
                    <a:pt x="11059" y="8444"/>
                    <a:pt x="11059" y="8696"/>
                  </a:cubicBezTo>
                  <a:cubicBezTo>
                    <a:pt x="11122" y="8885"/>
                    <a:pt x="10901" y="9074"/>
                    <a:pt x="10681" y="9074"/>
                  </a:cubicBezTo>
                  <a:lnTo>
                    <a:pt x="8192" y="9074"/>
                  </a:lnTo>
                  <a:cubicBezTo>
                    <a:pt x="7971" y="9074"/>
                    <a:pt x="7751" y="8885"/>
                    <a:pt x="7751" y="8696"/>
                  </a:cubicBezTo>
                  <a:cubicBezTo>
                    <a:pt x="7751" y="8444"/>
                    <a:pt x="7971" y="8255"/>
                    <a:pt x="8192" y="8255"/>
                  </a:cubicBezTo>
                  <a:close/>
                  <a:moveTo>
                    <a:pt x="4233" y="5360"/>
                  </a:moveTo>
                  <a:cubicBezTo>
                    <a:pt x="4671" y="5360"/>
                    <a:pt x="5082" y="5531"/>
                    <a:pt x="5388" y="5860"/>
                  </a:cubicBezTo>
                  <a:cubicBezTo>
                    <a:pt x="5829" y="6301"/>
                    <a:pt x="5987" y="6868"/>
                    <a:pt x="5829" y="7467"/>
                  </a:cubicBezTo>
                  <a:cubicBezTo>
                    <a:pt x="5766" y="7751"/>
                    <a:pt x="5640" y="7971"/>
                    <a:pt x="5451" y="8192"/>
                  </a:cubicBezTo>
                  <a:cubicBezTo>
                    <a:pt x="6176" y="8601"/>
                    <a:pt x="6711" y="9389"/>
                    <a:pt x="6711" y="10334"/>
                  </a:cubicBezTo>
                  <a:cubicBezTo>
                    <a:pt x="6711" y="10555"/>
                    <a:pt x="6491" y="10744"/>
                    <a:pt x="6270" y="10744"/>
                  </a:cubicBezTo>
                  <a:lnTo>
                    <a:pt x="2143" y="10744"/>
                  </a:lnTo>
                  <a:cubicBezTo>
                    <a:pt x="1891" y="10744"/>
                    <a:pt x="1733" y="10555"/>
                    <a:pt x="1733" y="10303"/>
                  </a:cubicBezTo>
                  <a:cubicBezTo>
                    <a:pt x="1733" y="9357"/>
                    <a:pt x="2238" y="8570"/>
                    <a:pt x="3025" y="8129"/>
                  </a:cubicBezTo>
                  <a:cubicBezTo>
                    <a:pt x="2647" y="7688"/>
                    <a:pt x="2490" y="7121"/>
                    <a:pt x="2647" y="6553"/>
                  </a:cubicBezTo>
                  <a:cubicBezTo>
                    <a:pt x="2805" y="6018"/>
                    <a:pt x="3246" y="5577"/>
                    <a:pt x="3781" y="5419"/>
                  </a:cubicBezTo>
                  <a:cubicBezTo>
                    <a:pt x="3933" y="5379"/>
                    <a:pt x="4084" y="5360"/>
                    <a:pt x="4233" y="5360"/>
                  </a:cubicBezTo>
                  <a:close/>
                  <a:moveTo>
                    <a:pt x="10681" y="9893"/>
                  </a:moveTo>
                  <a:cubicBezTo>
                    <a:pt x="10901" y="9893"/>
                    <a:pt x="11059" y="10113"/>
                    <a:pt x="11059" y="10303"/>
                  </a:cubicBezTo>
                  <a:cubicBezTo>
                    <a:pt x="11122" y="10555"/>
                    <a:pt x="10901" y="10744"/>
                    <a:pt x="10681" y="10744"/>
                  </a:cubicBezTo>
                  <a:lnTo>
                    <a:pt x="8192" y="10744"/>
                  </a:lnTo>
                  <a:cubicBezTo>
                    <a:pt x="7971" y="10744"/>
                    <a:pt x="7751" y="10555"/>
                    <a:pt x="7751" y="10303"/>
                  </a:cubicBezTo>
                  <a:cubicBezTo>
                    <a:pt x="7751" y="10050"/>
                    <a:pt x="7971" y="9893"/>
                    <a:pt x="8192" y="9893"/>
                  </a:cubicBezTo>
                  <a:close/>
                  <a:moveTo>
                    <a:pt x="6396" y="0"/>
                  </a:moveTo>
                  <a:cubicBezTo>
                    <a:pt x="5483" y="0"/>
                    <a:pt x="4726" y="725"/>
                    <a:pt x="4726" y="1639"/>
                  </a:cubicBezTo>
                  <a:lnTo>
                    <a:pt x="4726" y="2458"/>
                  </a:lnTo>
                  <a:lnTo>
                    <a:pt x="1261" y="2458"/>
                  </a:lnTo>
                  <a:cubicBezTo>
                    <a:pt x="599" y="2458"/>
                    <a:pt x="1" y="3025"/>
                    <a:pt x="1" y="3686"/>
                  </a:cubicBezTo>
                  <a:lnTo>
                    <a:pt x="1" y="11122"/>
                  </a:lnTo>
                  <a:cubicBezTo>
                    <a:pt x="1" y="11815"/>
                    <a:pt x="568" y="12350"/>
                    <a:pt x="1261" y="12350"/>
                  </a:cubicBezTo>
                  <a:lnTo>
                    <a:pt x="11468" y="12350"/>
                  </a:lnTo>
                  <a:cubicBezTo>
                    <a:pt x="12130" y="12350"/>
                    <a:pt x="12697" y="11815"/>
                    <a:pt x="12697" y="11122"/>
                  </a:cubicBezTo>
                  <a:lnTo>
                    <a:pt x="12697" y="3686"/>
                  </a:lnTo>
                  <a:cubicBezTo>
                    <a:pt x="12760" y="3025"/>
                    <a:pt x="12162" y="2458"/>
                    <a:pt x="11500" y="2458"/>
                  </a:cubicBezTo>
                  <a:lnTo>
                    <a:pt x="8034" y="2458"/>
                  </a:lnTo>
                  <a:lnTo>
                    <a:pt x="8034" y="1639"/>
                  </a:lnTo>
                  <a:cubicBezTo>
                    <a:pt x="8034" y="725"/>
                    <a:pt x="7278" y="0"/>
                    <a:pt x="63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1"/>
            <p:cNvSpPr/>
            <p:nvPr/>
          </p:nvSpPr>
          <p:spPr>
            <a:xfrm>
              <a:off x="-59293650" y="3740025"/>
              <a:ext cx="14175" cy="14200"/>
            </a:xfrm>
            <a:custGeom>
              <a:rect b="b" l="l" r="r" t="t"/>
              <a:pathLst>
                <a:path extrusionOk="0" h="568" w="567">
                  <a:moveTo>
                    <a:pt x="284" y="0"/>
                  </a:moveTo>
                  <a:cubicBezTo>
                    <a:pt x="126" y="0"/>
                    <a:pt x="0" y="126"/>
                    <a:pt x="0" y="284"/>
                  </a:cubicBezTo>
                  <a:cubicBezTo>
                    <a:pt x="0" y="441"/>
                    <a:pt x="126" y="567"/>
                    <a:pt x="284" y="567"/>
                  </a:cubicBezTo>
                  <a:cubicBezTo>
                    <a:pt x="441" y="567"/>
                    <a:pt x="567" y="441"/>
                    <a:pt x="567" y="284"/>
                  </a:cubicBezTo>
                  <a:cubicBezTo>
                    <a:pt x="567" y="126"/>
                    <a:pt x="441" y="0"/>
                    <a:pt x="2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/>
          <p:nvPr/>
        </p:nvSpPr>
        <p:spPr>
          <a:xfrm>
            <a:off x="545450" y="3966534"/>
            <a:ext cx="1756200" cy="331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2"/>
          <p:cNvSpPr/>
          <p:nvPr/>
        </p:nvSpPr>
        <p:spPr>
          <a:xfrm>
            <a:off x="469250" y="1116784"/>
            <a:ext cx="1756200" cy="331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2"/>
          <p:cNvSpPr txBox="1"/>
          <p:nvPr/>
        </p:nvSpPr>
        <p:spPr>
          <a:xfrm>
            <a:off x="503527" y="532464"/>
            <a:ext cx="58338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fr" sz="2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Déroulé</a:t>
            </a:r>
            <a:endParaRPr b="1" i="0" sz="2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2"/>
          <p:cNvSpPr txBox="1"/>
          <p:nvPr/>
        </p:nvSpPr>
        <p:spPr>
          <a:xfrm flipH="1" rot="5400000">
            <a:off x="5236950" y="7932700"/>
            <a:ext cx="37851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DONNÉES PERSONNELLES 2</a:t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2"/>
          <p:cNvSpPr txBox="1"/>
          <p:nvPr/>
        </p:nvSpPr>
        <p:spPr>
          <a:xfrm>
            <a:off x="468650" y="1095136"/>
            <a:ext cx="5946000" cy="825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Fira Sans Medium"/>
              <a:buAutoNum type="arabicPeriod"/>
            </a:pPr>
            <a:r>
              <a:rPr b="1" i="0" lang="fr" sz="11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Introduction</a:t>
            </a:r>
            <a:endParaRPr b="1" i="0" sz="1100" u="none" cap="none" strike="noStrike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Introduisez l'atelier en demandant si elles ou ils ont déjà entendu l’expression “données personnelles” ?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Si oui, qu’est ce que c’est pour elles ?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Si non, qu’est-ce que ça veut dire pour elles ?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Laissez-les dire et déplier leurs connaissances du sujet et notez leurs réponses sur le paperboard.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(Diapo 1)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 Questionnez ensuite : “Sur internet on doit ouvrir des comptes pour utiliser certains services comme les réseaux sociaux. Pour ouvrir les comptes, on doit laisser des informations. Est-ce que vous savez (ou vous souvenez) lesquelles ? ”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Notez leurs réponses sur le paperboard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rgbClr val="213A8E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Fira Sans"/>
              <a:buAutoNum type="arabicPeriod" startAt="2"/>
            </a:pPr>
            <a:r>
              <a:rPr b="1" i="0" lang="fr" sz="11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Expression</a:t>
            </a:r>
            <a:endParaRPr b="1" i="0" sz="1100" u="none" cap="none" strike="noStrike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Proposez de se mettre en cercle et annoncez les règles de l’activité qui va suivre : 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Chacune et chacun va, à tour de rôle, piocher un bout de papier dans le contenant et répondre à la question qui lui est demandée. (Précisez qu’on a le droit de ne pas vouloir répondre)</a:t>
            </a:r>
            <a:endParaRPr b="0" i="1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Quand la personne a répondu à la question posée, notez la réponse sur le support et passez à la personne suivante.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Si elle ne veut pas répondre à la question posée, elle passe son tour et répondra au prochain tour. Dessiner une croix sur le paper board pour chaque question refusée.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1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Lancez l’activité.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Il est possible de mettre fin à l’activité à n’importe quel moment. Il devrait y avoir plusieurs questions où l’une ou l’un des </a:t>
            </a:r>
            <a:r>
              <a:rPr lang="fr" sz="1100">
                <a:solidFill>
                  <a:schemeClr val="dk1"/>
                </a:solidFill>
                <a:highlight>
                  <a:schemeClr val="lt1"/>
                </a:highlight>
              </a:rPr>
              <a:t>stagiaires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 n’a pas souhaité répondre. Elles sont symbolisées par une croix.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Comptez les croix et demandez au groupe si elles et ils se souviennent pourquoi elles et ils n’ont pas voulu répondre. 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si ce moment est difficile, demandez si :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Elle ou il ne se souvient plus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Elle ou il n’avait pas la réponse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La question était trop personnelle et elle ou il ne voulait pas le dire devant tout le monde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Continuez et annoncez aux </a:t>
            </a:r>
            <a:r>
              <a:rPr lang="fr" sz="1100">
                <a:solidFill>
                  <a:schemeClr val="dk1"/>
                </a:solidFill>
                <a:highlight>
                  <a:schemeClr val="lt1"/>
                </a:highlight>
              </a:rPr>
              <a:t>stagiaires 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que c’est toutes ces informations qu’on appelle des données personnelles.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Certaines données sont personnelles et on ne veut pas les donner. Pourtant, certains sites nous les demandent, ou bien nous laissons certaines informations sur les réseaux sociaux.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7" name="Google Shape;137;p2"/>
          <p:cNvGrpSpPr/>
          <p:nvPr/>
        </p:nvGrpSpPr>
        <p:grpSpPr>
          <a:xfrm>
            <a:off x="7027761" y="604250"/>
            <a:ext cx="369083" cy="357253"/>
            <a:chOff x="-59447250" y="3706150"/>
            <a:chExt cx="319000" cy="308775"/>
          </a:xfrm>
        </p:grpSpPr>
        <p:sp>
          <p:nvSpPr>
            <p:cNvPr id="138" name="Google Shape;138;p2"/>
            <p:cNvSpPr/>
            <p:nvPr/>
          </p:nvSpPr>
          <p:spPr>
            <a:xfrm>
              <a:off x="-59381875" y="3922750"/>
              <a:ext cx="79575" cy="29950"/>
            </a:xfrm>
            <a:custGeom>
              <a:rect b="b" l="l" r="r" t="t"/>
              <a:pathLst>
                <a:path extrusionOk="0" h="1198" w="3183">
                  <a:moveTo>
                    <a:pt x="1607" y="0"/>
                  </a:moveTo>
                  <a:cubicBezTo>
                    <a:pt x="820" y="0"/>
                    <a:pt x="190" y="504"/>
                    <a:pt x="1" y="1197"/>
                  </a:cubicBezTo>
                  <a:lnTo>
                    <a:pt x="3183" y="1197"/>
                  </a:lnTo>
                  <a:cubicBezTo>
                    <a:pt x="3025" y="536"/>
                    <a:pt x="2363" y="0"/>
                    <a:pt x="16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-59364550" y="3861525"/>
              <a:ext cx="43350" cy="40900"/>
            </a:xfrm>
            <a:custGeom>
              <a:rect b="b" l="l" r="r" t="t"/>
              <a:pathLst>
                <a:path extrusionOk="0" h="1636" w="1734">
                  <a:moveTo>
                    <a:pt x="858" y="0"/>
                  </a:moveTo>
                  <a:cubicBezTo>
                    <a:pt x="784" y="0"/>
                    <a:pt x="707" y="8"/>
                    <a:pt x="631" y="23"/>
                  </a:cubicBezTo>
                  <a:cubicBezTo>
                    <a:pt x="347" y="118"/>
                    <a:pt x="127" y="307"/>
                    <a:pt x="95" y="590"/>
                  </a:cubicBezTo>
                  <a:cubicBezTo>
                    <a:pt x="1" y="906"/>
                    <a:pt x="95" y="1189"/>
                    <a:pt x="284" y="1410"/>
                  </a:cubicBezTo>
                  <a:cubicBezTo>
                    <a:pt x="446" y="1548"/>
                    <a:pt x="658" y="1636"/>
                    <a:pt x="871" y="1636"/>
                  </a:cubicBezTo>
                  <a:cubicBezTo>
                    <a:pt x="949" y="1636"/>
                    <a:pt x="1027" y="1624"/>
                    <a:pt x="1103" y="1599"/>
                  </a:cubicBezTo>
                  <a:cubicBezTo>
                    <a:pt x="1387" y="1536"/>
                    <a:pt x="1607" y="1347"/>
                    <a:pt x="1670" y="1063"/>
                  </a:cubicBezTo>
                  <a:cubicBezTo>
                    <a:pt x="1733" y="748"/>
                    <a:pt x="1670" y="464"/>
                    <a:pt x="1450" y="244"/>
                  </a:cubicBezTo>
                  <a:cubicBezTo>
                    <a:pt x="1307" y="77"/>
                    <a:pt x="1091" y="0"/>
                    <a:pt x="8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2"/>
            <p:cNvSpPr/>
            <p:nvPr/>
          </p:nvSpPr>
          <p:spPr>
            <a:xfrm>
              <a:off x="-59447250" y="3706150"/>
              <a:ext cx="319000" cy="308775"/>
            </a:xfrm>
            <a:custGeom>
              <a:rect b="b" l="l" r="r" t="t"/>
              <a:pathLst>
                <a:path extrusionOk="0" h="12351" w="12760">
                  <a:moveTo>
                    <a:pt x="6428" y="820"/>
                  </a:moveTo>
                  <a:cubicBezTo>
                    <a:pt x="6900" y="820"/>
                    <a:pt x="7247" y="1166"/>
                    <a:pt x="7247" y="1639"/>
                  </a:cubicBezTo>
                  <a:lnTo>
                    <a:pt x="7247" y="4128"/>
                  </a:lnTo>
                  <a:lnTo>
                    <a:pt x="5609" y="4128"/>
                  </a:lnTo>
                  <a:lnTo>
                    <a:pt x="5609" y="1639"/>
                  </a:lnTo>
                  <a:cubicBezTo>
                    <a:pt x="5609" y="1166"/>
                    <a:pt x="5955" y="820"/>
                    <a:pt x="6428" y="820"/>
                  </a:cubicBezTo>
                  <a:close/>
                  <a:moveTo>
                    <a:pt x="10681" y="6616"/>
                  </a:moveTo>
                  <a:cubicBezTo>
                    <a:pt x="10901" y="6616"/>
                    <a:pt x="11059" y="6805"/>
                    <a:pt x="11059" y="6994"/>
                  </a:cubicBezTo>
                  <a:cubicBezTo>
                    <a:pt x="11122" y="7247"/>
                    <a:pt x="10901" y="7436"/>
                    <a:pt x="10681" y="7436"/>
                  </a:cubicBezTo>
                  <a:lnTo>
                    <a:pt x="8192" y="7436"/>
                  </a:lnTo>
                  <a:cubicBezTo>
                    <a:pt x="7971" y="7436"/>
                    <a:pt x="7751" y="7247"/>
                    <a:pt x="7751" y="6994"/>
                  </a:cubicBezTo>
                  <a:cubicBezTo>
                    <a:pt x="7751" y="6742"/>
                    <a:pt x="7971" y="6616"/>
                    <a:pt x="8192" y="6616"/>
                  </a:cubicBezTo>
                  <a:close/>
                  <a:moveTo>
                    <a:pt x="10681" y="8255"/>
                  </a:moveTo>
                  <a:cubicBezTo>
                    <a:pt x="10901" y="8255"/>
                    <a:pt x="11059" y="8444"/>
                    <a:pt x="11059" y="8696"/>
                  </a:cubicBezTo>
                  <a:cubicBezTo>
                    <a:pt x="11122" y="8885"/>
                    <a:pt x="10901" y="9074"/>
                    <a:pt x="10681" y="9074"/>
                  </a:cubicBezTo>
                  <a:lnTo>
                    <a:pt x="8192" y="9074"/>
                  </a:lnTo>
                  <a:cubicBezTo>
                    <a:pt x="7971" y="9074"/>
                    <a:pt x="7751" y="8885"/>
                    <a:pt x="7751" y="8696"/>
                  </a:cubicBezTo>
                  <a:cubicBezTo>
                    <a:pt x="7751" y="8444"/>
                    <a:pt x="7971" y="8255"/>
                    <a:pt x="8192" y="8255"/>
                  </a:cubicBezTo>
                  <a:close/>
                  <a:moveTo>
                    <a:pt x="4233" y="5360"/>
                  </a:moveTo>
                  <a:cubicBezTo>
                    <a:pt x="4671" y="5360"/>
                    <a:pt x="5082" y="5531"/>
                    <a:pt x="5388" y="5860"/>
                  </a:cubicBezTo>
                  <a:cubicBezTo>
                    <a:pt x="5829" y="6301"/>
                    <a:pt x="5987" y="6868"/>
                    <a:pt x="5829" y="7467"/>
                  </a:cubicBezTo>
                  <a:cubicBezTo>
                    <a:pt x="5766" y="7751"/>
                    <a:pt x="5640" y="7971"/>
                    <a:pt x="5451" y="8192"/>
                  </a:cubicBezTo>
                  <a:cubicBezTo>
                    <a:pt x="6176" y="8601"/>
                    <a:pt x="6711" y="9389"/>
                    <a:pt x="6711" y="10334"/>
                  </a:cubicBezTo>
                  <a:cubicBezTo>
                    <a:pt x="6711" y="10555"/>
                    <a:pt x="6491" y="10744"/>
                    <a:pt x="6270" y="10744"/>
                  </a:cubicBezTo>
                  <a:lnTo>
                    <a:pt x="2143" y="10744"/>
                  </a:lnTo>
                  <a:cubicBezTo>
                    <a:pt x="1891" y="10744"/>
                    <a:pt x="1733" y="10555"/>
                    <a:pt x="1733" y="10303"/>
                  </a:cubicBezTo>
                  <a:cubicBezTo>
                    <a:pt x="1733" y="9357"/>
                    <a:pt x="2238" y="8570"/>
                    <a:pt x="3025" y="8129"/>
                  </a:cubicBezTo>
                  <a:cubicBezTo>
                    <a:pt x="2647" y="7688"/>
                    <a:pt x="2490" y="7121"/>
                    <a:pt x="2647" y="6553"/>
                  </a:cubicBezTo>
                  <a:cubicBezTo>
                    <a:pt x="2805" y="6018"/>
                    <a:pt x="3246" y="5577"/>
                    <a:pt x="3781" y="5419"/>
                  </a:cubicBezTo>
                  <a:cubicBezTo>
                    <a:pt x="3933" y="5379"/>
                    <a:pt x="4084" y="5360"/>
                    <a:pt x="4233" y="5360"/>
                  </a:cubicBezTo>
                  <a:close/>
                  <a:moveTo>
                    <a:pt x="10681" y="9893"/>
                  </a:moveTo>
                  <a:cubicBezTo>
                    <a:pt x="10901" y="9893"/>
                    <a:pt x="11059" y="10113"/>
                    <a:pt x="11059" y="10303"/>
                  </a:cubicBezTo>
                  <a:cubicBezTo>
                    <a:pt x="11122" y="10555"/>
                    <a:pt x="10901" y="10744"/>
                    <a:pt x="10681" y="10744"/>
                  </a:cubicBezTo>
                  <a:lnTo>
                    <a:pt x="8192" y="10744"/>
                  </a:lnTo>
                  <a:cubicBezTo>
                    <a:pt x="7971" y="10744"/>
                    <a:pt x="7751" y="10555"/>
                    <a:pt x="7751" y="10303"/>
                  </a:cubicBezTo>
                  <a:cubicBezTo>
                    <a:pt x="7751" y="10050"/>
                    <a:pt x="7971" y="9893"/>
                    <a:pt x="8192" y="9893"/>
                  </a:cubicBezTo>
                  <a:close/>
                  <a:moveTo>
                    <a:pt x="6396" y="0"/>
                  </a:moveTo>
                  <a:cubicBezTo>
                    <a:pt x="5483" y="0"/>
                    <a:pt x="4726" y="725"/>
                    <a:pt x="4726" y="1639"/>
                  </a:cubicBezTo>
                  <a:lnTo>
                    <a:pt x="4726" y="2458"/>
                  </a:lnTo>
                  <a:lnTo>
                    <a:pt x="1261" y="2458"/>
                  </a:lnTo>
                  <a:cubicBezTo>
                    <a:pt x="599" y="2458"/>
                    <a:pt x="1" y="3025"/>
                    <a:pt x="1" y="3686"/>
                  </a:cubicBezTo>
                  <a:lnTo>
                    <a:pt x="1" y="11122"/>
                  </a:lnTo>
                  <a:cubicBezTo>
                    <a:pt x="1" y="11815"/>
                    <a:pt x="568" y="12350"/>
                    <a:pt x="1261" y="12350"/>
                  </a:cubicBezTo>
                  <a:lnTo>
                    <a:pt x="11468" y="12350"/>
                  </a:lnTo>
                  <a:cubicBezTo>
                    <a:pt x="12130" y="12350"/>
                    <a:pt x="12697" y="11815"/>
                    <a:pt x="12697" y="11122"/>
                  </a:cubicBezTo>
                  <a:lnTo>
                    <a:pt x="12697" y="3686"/>
                  </a:lnTo>
                  <a:cubicBezTo>
                    <a:pt x="12760" y="3025"/>
                    <a:pt x="12162" y="2458"/>
                    <a:pt x="11500" y="2458"/>
                  </a:cubicBezTo>
                  <a:lnTo>
                    <a:pt x="8034" y="2458"/>
                  </a:lnTo>
                  <a:lnTo>
                    <a:pt x="8034" y="1639"/>
                  </a:lnTo>
                  <a:cubicBezTo>
                    <a:pt x="8034" y="725"/>
                    <a:pt x="7278" y="0"/>
                    <a:pt x="63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2"/>
            <p:cNvSpPr/>
            <p:nvPr/>
          </p:nvSpPr>
          <p:spPr>
            <a:xfrm>
              <a:off x="-59293650" y="3740025"/>
              <a:ext cx="14175" cy="14200"/>
            </a:xfrm>
            <a:custGeom>
              <a:rect b="b" l="l" r="r" t="t"/>
              <a:pathLst>
                <a:path extrusionOk="0" h="568" w="567">
                  <a:moveTo>
                    <a:pt x="284" y="0"/>
                  </a:moveTo>
                  <a:cubicBezTo>
                    <a:pt x="126" y="0"/>
                    <a:pt x="0" y="126"/>
                    <a:pt x="0" y="284"/>
                  </a:cubicBezTo>
                  <a:cubicBezTo>
                    <a:pt x="0" y="441"/>
                    <a:pt x="126" y="567"/>
                    <a:pt x="284" y="567"/>
                  </a:cubicBezTo>
                  <a:cubicBezTo>
                    <a:pt x="441" y="567"/>
                    <a:pt x="567" y="441"/>
                    <a:pt x="567" y="284"/>
                  </a:cubicBezTo>
                  <a:cubicBezTo>
                    <a:pt x="567" y="126"/>
                    <a:pt x="441" y="0"/>
                    <a:pt x="2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"/>
          <p:cNvSpPr/>
          <p:nvPr/>
        </p:nvSpPr>
        <p:spPr>
          <a:xfrm>
            <a:off x="1131275" y="4361642"/>
            <a:ext cx="2592900" cy="331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3"/>
          <p:cNvSpPr txBox="1"/>
          <p:nvPr/>
        </p:nvSpPr>
        <p:spPr>
          <a:xfrm rot="-5400000">
            <a:off x="-1459050" y="7492800"/>
            <a:ext cx="37791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DONNÉES PERSONNELLES 2</a:t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3"/>
          <p:cNvSpPr/>
          <p:nvPr/>
        </p:nvSpPr>
        <p:spPr>
          <a:xfrm>
            <a:off x="1207475" y="669649"/>
            <a:ext cx="1756200" cy="331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3"/>
          <p:cNvSpPr txBox="1"/>
          <p:nvPr/>
        </p:nvSpPr>
        <p:spPr>
          <a:xfrm>
            <a:off x="1131275" y="658825"/>
            <a:ext cx="5946000" cy="52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Fira Sans"/>
              <a:buAutoNum type="arabicPeriod" startAt="3"/>
            </a:pPr>
            <a:r>
              <a:rPr b="1" i="0" lang="fr" sz="11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Compréhension</a:t>
            </a:r>
            <a:endParaRPr b="1" i="0" sz="1100" u="none" cap="none" strike="noStrike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(Diapo 3)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 Demandez où on peut laisser ses informations sur internet : 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Quand on ouvre un compte sur un site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Quand on remplit un formulaire comme une demande d’aide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Quand on partage des photos ou des publications sur les réseaux sociaux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Demandez quels sont les risques quand ces informations circulent sur internet.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(Diapo 4)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 Laissez-les répondre, discuter et notez leurs réponses sur le paperboard. Complétez au besoin avec les éléments suivants : 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Des entreprises comme Facebook ou Google peuvent les revendre à des marques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Ça peut nous envoyer des publicités qu’on ne veut pas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Ça peut servir pour une arnaque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Quelqu’un peut prendre notre identité et se faire passer pour nous sur internet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Demandez si ça leur est déjà arrivé. Écoutez les réponses mais précisez qu’il y a un autre atelier spécifique pour parler de ça.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rgbClr val="213A8E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Fira Sans"/>
              <a:buAutoNum type="arabicPeriod" startAt="4"/>
            </a:pPr>
            <a:r>
              <a:rPr b="1" i="0" lang="fr" sz="11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Reformulation et conclusion  </a:t>
            </a:r>
            <a:endParaRPr b="1" i="0" sz="1100" u="none" cap="none" strike="noStrike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Avant de clore l'atelier et de quitter le groupe, demandez à chacune et chacun de dire ce qui lui a paru important dans l’atelier aujourd’hui et de dire au choix :</a:t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Une donnée personnelle (ce qui est une donnée personnelle, par exemple, mon nom)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Un moment où on nous demande nos données personnelles sur internet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Un risque à laisser ses données personnelles sur internet.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0" name="Google Shape;150;p3"/>
          <p:cNvGrpSpPr/>
          <p:nvPr/>
        </p:nvGrpSpPr>
        <p:grpSpPr>
          <a:xfrm>
            <a:off x="245961" y="528050"/>
            <a:ext cx="369083" cy="357253"/>
            <a:chOff x="-59447250" y="3706150"/>
            <a:chExt cx="319000" cy="308775"/>
          </a:xfrm>
        </p:grpSpPr>
        <p:sp>
          <p:nvSpPr>
            <p:cNvPr id="151" name="Google Shape;151;p3"/>
            <p:cNvSpPr/>
            <p:nvPr/>
          </p:nvSpPr>
          <p:spPr>
            <a:xfrm>
              <a:off x="-59381875" y="3922750"/>
              <a:ext cx="79575" cy="29950"/>
            </a:xfrm>
            <a:custGeom>
              <a:rect b="b" l="l" r="r" t="t"/>
              <a:pathLst>
                <a:path extrusionOk="0" h="1198" w="3183">
                  <a:moveTo>
                    <a:pt x="1607" y="0"/>
                  </a:moveTo>
                  <a:cubicBezTo>
                    <a:pt x="820" y="0"/>
                    <a:pt x="190" y="504"/>
                    <a:pt x="1" y="1197"/>
                  </a:cubicBezTo>
                  <a:lnTo>
                    <a:pt x="3183" y="1197"/>
                  </a:lnTo>
                  <a:cubicBezTo>
                    <a:pt x="3025" y="536"/>
                    <a:pt x="2363" y="0"/>
                    <a:pt x="16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-59364550" y="3861525"/>
              <a:ext cx="43350" cy="40900"/>
            </a:xfrm>
            <a:custGeom>
              <a:rect b="b" l="l" r="r" t="t"/>
              <a:pathLst>
                <a:path extrusionOk="0" h="1636" w="1734">
                  <a:moveTo>
                    <a:pt x="858" y="0"/>
                  </a:moveTo>
                  <a:cubicBezTo>
                    <a:pt x="784" y="0"/>
                    <a:pt x="707" y="8"/>
                    <a:pt x="631" y="23"/>
                  </a:cubicBezTo>
                  <a:cubicBezTo>
                    <a:pt x="347" y="118"/>
                    <a:pt x="127" y="307"/>
                    <a:pt x="95" y="590"/>
                  </a:cubicBezTo>
                  <a:cubicBezTo>
                    <a:pt x="1" y="906"/>
                    <a:pt x="95" y="1189"/>
                    <a:pt x="284" y="1410"/>
                  </a:cubicBezTo>
                  <a:cubicBezTo>
                    <a:pt x="446" y="1548"/>
                    <a:pt x="658" y="1636"/>
                    <a:pt x="871" y="1636"/>
                  </a:cubicBezTo>
                  <a:cubicBezTo>
                    <a:pt x="949" y="1636"/>
                    <a:pt x="1027" y="1624"/>
                    <a:pt x="1103" y="1599"/>
                  </a:cubicBezTo>
                  <a:cubicBezTo>
                    <a:pt x="1387" y="1536"/>
                    <a:pt x="1607" y="1347"/>
                    <a:pt x="1670" y="1063"/>
                  </a:cubicBezTo>
                  <a:cubicBezTo>
                    <a:pt x="1733" y="748"/>
                    <a:pt x="1670" y="464"/>
                    <a:pt x="1450" y="244"/>
                  </a:cubicBezTo>
                  <a:cubicBezTo>
                    <a:pt x="1307" y="77"/>
                    <a:pt x="1091" y="0"/>
                    <a:pt x="8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3"/>
            <p:cNvSpPr/>
            <p:nvPr/>
          </p:nvSpPr>
          <p:spPr>
            <a:xfrm>
              <a:off x="-59447250" y="3706150"/>
              <a:ext cx="319000" cy="308775"/>
            </a:xfrm>
            <a:custGeom>
              <a:rect b="b" l="l" r="r" t="t"/>
              <a:pathLst>
                <a:path extrusionOk="0" h="12351" w="12760">
                  <a:moveTo>
                    <a:pt x="6428" y="820"/>
                  </a:moveTo>
                  <a:cubicBezTo>
                    <a:pt x="6900" y="820"/>
                    <a:pt x="7247" y="1166"/>
                    <a:pt x="7247" y="1639"/>
                  </a:cubicBezTo>
                  <a:lnTo>
                    <a:pt x="7247" y="4128"/>
                  </a:lnTo>
                  <a:lnTo>
                    <a:pt x="5609" y="4128"/>
                  </a:lnTo>
                  <a:lnTo>
                    <a:pt x="5609" y="1639"/>
                  </a:lnTo>
                  <a:cubicBezTo>
                    <a:pt x="5609" y="1166"/>
                    <a:pt x="5955" y="820"/>
                    <a:pt x="6428" y="820"/>
                  </a:cubicBezTo>
                  <a:close/>
                  <a:moveTo>
                    <a:pt x="10681" y="6616"/>
                  </a:moveTo>
                  <a:cubicBezTo>
                    <a:pt x="10901" y="6616"/>
                    <a:pt x="11059" y="6805"/>
                    <a:pt x="11059" y="6994"/>
                  </a:cubicBezTo>
                  <a:cubicBezTo>
                    <a:pt x="11122" y="7247"/>
                    <a:pt x="10901" y="7436"/>
                    <a:pt x="10681" y="7436"/>
                  </a:cubicBezTo>
                  <a:lnTo>
                    <a:pt x="8192" y="7436"/>
                  </a:lnTo>
                  <a:cubicBezTo>
                    <a:pt x="7971" y="7436"/>
                    <a:pt x="7751" y="7247"/>
                    <a:pt x="7751" y="6994"/>
                  </a:cubicBezTo>
                  <a:cubicBezTo>
                    <a:pt x="7751" y="6742"/>
                    <a:pt x="7971" y="6616"/>
                    <a:pt x="8192" y="6616"/>
                  </a:cubicBezTo>
                  <a:close/>
                  <a:moveTo>
                    <a:pt x="10681" y="8255"/>
                  </a:moveTo>
                  <a:cubicBezTo>
                    <a:pt x="10901" y="8255"/>
                    <a:pt x="11059" y="8444"/>
                    <a:pt x="11059" y="8696"/>
                  </a:cubicBezTo>
                  <a:cubicBezTo>
                    <a:pt x="11122" y="8885"/>
                    <a:pt x="10901" y="9074"/>
                    <a:pt x="10681" y="9074"/>
                  </a:cubicBezTo>
                  <a:lnTo>
                    <a:pt x="8192" y="9074"/>
                  </a:lnTo>
                  <a:cubicBezTo>
                    <a:pt x="7971" y="9074"/>
                    <a:pt x="7751" y="8885"/>
                    <a:pt x="7751" y="8696"/>
                  </a:cubicBezTo>
                  <a:cubicBezTo>
                    <a:pt x="7751" y="8444"/>
                    <a:pt x="7971" y="8255"/>
                    <a:pt x="8192" y="8255"/>
                  </a:cubicBezTo>
                  <a:close/>
                  <a:moveTo>
                    <a:pt x="4233" y="5360"/>
                  </a:moveTo>
                  <a:cubicBezTo>
                    <a:pt x="4671" y="5360"/>
                    <a:pt x="5082" y="5531"/>
                    <a:pt x="5388" y="5860"/>
                  </a:cubicBezTo>
                  <a:cubicBezTo>
                    <a:pt x="5829" y="6301"/>
                    <a:pt x="5987" y="6868"/>
                    <a:pt x="5829" y="7467"/>
                  </a:cubicBezTo>
                  <a:cubicBezTo>
                    <a:pt x="5766" y="7751"/>
                    <a:pt x="5640" y="7971"/>
                    <a:pt x="5451" y="8192"/>
                  </a:cubicBezTo>
                  <a:cubicBezTo>
                    <a:pt x="6176" y="8601"/>
                    <a:pt x="6711" y="9389"/>
                    <a:pt x="6711" y="10334"/>
                  </a:cubicBezTo>
                  <a:cubicBezTo>
                    <a:pt x="6711" y="10555"/>
                    <a:pt x="6491" y="10744"/>
                    <a:pt x="6270" y="10744"/>
                  </a:cubicBezTo>
                  <a:lnTo>
                    <a:pt x="2143" y="10744"/>
                  </a:lnTo>
                  <a:cubicBezTo>
                    <a:pt x="1891" y="10744"/>
                    <a:pt x="1733" y="10555"/>
                    <a:pt x="1733" y="10303"/>
                  </a:cubicBezTo>
                  <a:cubicBezTo>
                    <a:pt x="1733" y="9357"/>
                    <a:pt x="2238" y="8570"/>
                    <a:pt x="3025" y="8129"/>
                  </a:cubicBezTo>
                  <a:cubicBezTo>
                    <a:pt x="2647" y="7688"/>
                    <a:pt x="2490" y="7121"/>
                    <a:pt x="2647" y="6553"/>
                  </a:cubicBezTo>
                  <a:cubicBezTo>
                    <a:pt x="2805" y="6018"/>
                    <a:pt x="3246" y="5577"/>
                    <a:pt x="3781" y="5419"/>
                  </a:cubicBezTo>
                  <a:cubicBezTo>
                    <a:pt x="3933" y="5379"/>
                    <a:pt x="4084" y="5360"/>
                    <a:pt x="4233" y="5360"/>
                  </a:cubicBezTo>
                  <a:close/>
                  <a:moveTo>
                    <a:pt x="10681" y="9893"/>
                  </a:moveTo>
                  <a:cubicBezTo>
                    <a:pt x="10901" y="9893"/>
                    <a:pt x="11059" y="10113"/>
                    <a:pt x="11059" y="10303"/>
                  </a:cubicBezTo>
                  <a:cubicBezTo>
                    <a:pt x="11122" y="10555"/>
                    <a:pt x="10901" y="10744"/>
                    <a:pt x="10681" y="10744"/>
                  </a:cubicBezTo>
                  <a:lnTo>
                    <a:pt x="8192" y="10744"/>
                  </a:lnTo>
                  <a:cubicBezTo>
                    <a:pt x="7971" y="10744"/>
                    <a:pt x="7751" y="10555"/>
                    <a:pt x="7751" y="10303"/>
                  </a:cubicBezTo>
                  <a:cubicBezTo>
                    <a:pt x="7751" y="10050"/>
                    <a:pt x="7971" y="9893"/>
                    <a:pt x="8192" y="9893"/>
                  </a:cubicBezTo>
                  <a:close/>
                  <a:moveTo>
                    <a:pt x="6396" y="0"/>
                  </a:moveTo>
                  <a:cubicBezTo>
                    <a:pt x="5483" y="0"/>
                    <a:pt x="4726" y="725"/>
                    <a:pt x="4726" y="1639"/>
                  </a:cubicBezTo>
                  <a:lnTo>
                    <a:pt x="4726" y="2458"/>
                  </a:lnTo>
                  <a:lnTo>
                    <a:pt x="1261" y="2458"/>
                  </a:lnTo>
                  <a:cubicBezTo>
                    <a:pt x="599" y="2458"/>
                    <a:pt x="1" y="3025"/>
                    <a:pt x="1" y="3686"/>
                  </a:cubicBezTo>
                  <a:lnTo>
                    <a:pt x="1" y="11122"/>
                  </a:lnTo>
                  <a:cubicBezTo>
                    <a:pt x="1" y="11815"/>
                    <a:pt x="568" y="12350"/>
                    <a:pt x="1261" y="12350"/>
                  </a:cubicBezTo>
                  <a:lnTo>
                    <a:pt x="11468" y="12350"/>
                  </a:lnTo>
                  <a:cubicBezTo>
                    <a:pt x="12130" y="12350"/>
                    <a:pt x="12697" y="11815"/>
                    <a:pt x="12697" y="11122"/>
                  </a:cubicBezTo>
                  <a:lnTo>
                    <a:pt x="12697" y="3686"/>
                  </a:lnTo>
                  <a:cubicBezTo>
                    <a:pt x="12760" y="3025"/>
                    <a:pt x="12162" y="2458"/>
                    <a:pt x="11500" y="2458"/>
                  </a:cubicBezTo>
                  <a:lnTo>
                    <a:pt x="8034" y="2458"/>
                  </a:lnTo>
                  <a:lnTo>
                    <a:pt x="8034" y="1639"/>
                  </a:lnTo>
                  <a:cubicBezTo>
                    <a:pt x="8034" y="725"/>
                    <a:pt x="7278" y="0"/>
                    <a:pt x="63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3"/>
            <p:cNvSpPr/>
            <p:nvPr/>
          </p:nvSpPr>
          <p:spPr>
            <a:xfrm>
              <a:off x="-59293650" y="3740025"/>
              <a:ext cx="14175" cy="14200"/>
            </a:xfrm>
            <a:custGeom>
              <a:rect b="b" l="l" r="r" t="t"/>
              <a:pathLst>
                <a:path extrusionOk="0" h="568" w="567">
                  <a:moveTo>
                    <a:pt x="284" y="0"/>
                  </a:moveTo>
                  <a:cubicBezTo>
                    <a:pt x="126" y="0"/>
                    <a:pt x="0" y="126"/>
                    <a:pt x="0" y="284"/>
                  </a:cubicBezTo>
                  <a:cubicBezTo>
                    <a:pt x="0" y="441"/>
                    <a:pt x="126" y="567"/>
                    <a:pt x="284" y="567"/>
                  </a:cubicBezTo>
                  <a:cubicBezTo>
                    <a:pt x="441" y="567"/>
                    <a:pt x="567" y="441"/>
                    <a:pt x="567" y="284"/>
                  </a:cubicBezTo>
                  <a:cubicBezTo>
                    <a:pt x="567" y="126"/>
                    <a:pt x="441" y="0"/>
                    <a:pt x="2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4"/>
          <p:cNvSpPr txBox="1"/>
          <p:nvPr/>
        </p:nvSpPr>
        <p:spPr>
          <a:xfrm flipH="1" rot="5400000">
            <a:off x="5388150" y="8257475"/>
            <a:ext cx="34827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DONNÉES PERSONNELLES 2</a:t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4"/>
          <p:cNvSpPr txBox="1"/>
          <p:nvPr/>
        </p:nvSpPr>
        <p:spPr>
          <a:xfrm>
            <a:off x="389152" y="518264"/>
            <a:ext cx="58338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fr" sz="2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Conseils</a:t>
            </a:r>
            <a:endParaRPr b="1" i="0" sz="2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4"/>
          <p:cNvSpPr txBox="1"/>
          <p:nvPr/>
        </p:nvSpPr>
        <p:spPr>
          <a:xfrm>
            <a:off x="1657850" y="1626988"/>
            <a:ext cx="4784400" cy="9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Pour faire face à des potentielles problématiques liées à des troubles de l’inhibition des </a:t>
            </a:r>
            <a:r>
              <a:rPr lang="fr" sz="1100">
                <a:solidFill>
                  <a:schemeClr val="dk1"/>
                </a:solidFill>
                <a:highlight>
                  <a:schemeClr val="lt1"/>
                </a:highlight>
              </a:rPr>
              <a:t>stagiaires</a:t>
            </a: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équipez-vous et proposez un dispositif type “bâton de parole”. Si certaines ou certains ont des difficultés de préhension, soyez </a:t>
            </a:r>
            <a:r>
              <a:rPr lang="fr" sz="1100">
                <a:solidFill>
                  <a:srgbClr val="213A8E"/>
                </a:solidFill>
                <a:highlight>
                  <a:srgbClr val="FFFFFF"/>
                </a:highlight>
              </a:rPr>
              <a:t>la personne</a:t>
            </a: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qui fera voyager le “bâton de parole”.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4"/>
          <p:cNvSpPr txBox="1"/>
          <p:nvPr/>
        </p:nvSpPr>
        <p:spPr>
          <a:xfrm>
            <a:off x="406288" y="3113539"/>
            <a:ext cx="4784400" cy="7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Demandez régulièrement de reformuler ce que vous dites, ce qu’elles ou ils font ou vont faire, etc. par divers moyens (oral, écrit, montrer, etc.). Ça facilite “l’inscription” dans la mémoire.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3" name="Google Shape;16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6300" y="1627007"/>
            <a:ext cx="1153225" cy="115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71875" y="2892046"/>
            <a:ext cx="1170374" cy="1170374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4"/>
          <p:cNvSpPr txBox="1"/>
          <p:nvPr/>
        </p:nvSpPr>
        <p:spPr>
          <a:xfrm>
            <a:off x="1657850" y="4331590"/>
            <a:ext cx="47844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Pour les </a:t>
            </a:r>
            <a:r>
              <a:rPr lang="fr" sz="1100">
                <a:solidFill>
                  <a:schemeClr val="dk1"/>
                </a:solidFill>
                <a:highlight>
                  <a:schemeClr val="lt1"/>
                </a:highlight>
              </a:rPr>
              <a:t>stagiaires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 qui ne lisent pas, devenez vous-même lecteur ou lectrice ou demandez à personne du groupe de lire.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" name="Google Shape;166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06300" y="3961784"/>
            <a:ext cx="1153225" cy="1153225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4"/>
          <p:cNvSpPr txBox="1"/>
          <p:nvPr/>
        </p:nvSpPr>
        <p:spPr>
          <a:xfrm>
            <a:off x="406300" y="5482742"/>
            <a:ext cx="46086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Posez les questions avec le “nous” (“dis</a:t>
            </a:r>
            <a:r>
              <a:rPr lang="fr" sz="1100">
                <a:solidFill>
                  <a:srgbClr val="213A8E"/>
                </a:solidFill>
              </a:rPr>
              <a:t>-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nous où tu habites ?”) pour </a:t>
            </a:r>
            <a:b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faire comprendre que la réponse ne s’adresse pas </a:t>
            </a:r>
            <a:b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qu’à l'animatrice ou animateur mais à l’ensemble du groupe.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4"/>
          <p:cNvSpPr txBox="1"/>
          <p:nvPr/>
        </p:nvSpPr>
        <p:spPr>
          <a:xfrm>
            <a:off x="1657850" y="6827093"/>
            <a:ext cx="46086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Ne soyez pas anxiogène, l’objectif est avant tout d’informer et de pouvoir s’équiper ensuite de petits réflexes pour se protéger.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9" name="Google Shape;169;p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80450" y="5114998"/>
            <a:ext cx="1153225" cy="115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76487" y="6392512"/>
            <a:ext cx="1212850" cy="1212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213A8E"/>
      </a:dk1>
      <a:lt1>
        <a:srgbClr val="FFFFFF"/>
      </a:lt1>
      <a:dk2>
        <a:srgbClr val="595959"/>
      </a:dk2>
      <a:lt2>
        <a:srgbClr val="EEEEEE"/>
      </a:lt2>
      <a:accent1>
        <a:srgbClr val="78D2AA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