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Lst>
  <p:sldSz cy="10440000" cx="7560000"/>
  <p:notesSz cx="6858000" cy="9144000"/>
  <p:embeddedFontLst>
    <p:embeddedFont>
      <p:font typeface="Roboto"/>
      <p:regular r:id="rId8"/>
      <p:bold r:id="rId9"/>
      <p:italic r:id="rId10"/>
      <p:boldItalic r:id="rId1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6066">
          <p15:clr>
            <a:srgbClr val="747775"/>
          </p15:clr>
        </p15:guide>
        <p15:guide id="2" pos="2381">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6066" orient="horz"/>
        <p:guide pos="2381"/>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Roboto-boldItalic.fntdata"/><Relationship Id="rId10" Type="http://schemas.openxmlformats.org/officeDocument/2006/relationships/font" Target="fonts/Roboto-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font" Target="fonts/Roboto-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font" Target="fonts/Roboto-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e643a7858b_0_57:notes"/>
          <p:cNvSpPr/>
          <p:nvPr>
            <p:ph idx="2" type="sldImg"/>
          </p:nvPr>
        </p:nvSpPr>
        <p:spPr>
          <a:xfrm>
            <a:off x="2187788" y="685800"/>
            <a:ext cx="24831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e643a7858b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ame page 1"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
        <p:nvSpPr>
          <p:cNvPr id="11" name="Google Shape;11;p2"/>
          <p:cNvSpPr/>
          <p:nvPr/>
        </p:nvSpPr>
        <p:spPr>
          <a:xfrm>
            <a:off x="1108200"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213A8E"/>
              </a:solidFill>
            </a:endParaRPr>
          </a:p>
        </p:txBody>
      </p:sp>
      <p:sp>
        <p:nvSpPr>
          <p:cNvPr id="12" name="Google Shape;12;p2"/>
          <p:cNvSpPr/>
          <p:nvPr/>
        </p:nvSpPr>
        <p:spPr>
          <a:xfrm>
            <a:off x="2683231"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rgbClr val="213A8E"/>
              </a:solidFill>
            </a:endParaRPr>
          </a:p>
        </p:txBody>
      </p:sp>
      <p:sp>
        <p:nvSpPr>
          <p:cNvPr id="13" name="Google Shape;13;p2"/>
          <p:cNvSpPr/>
          <p:nvPr/>
        </p:nvSpPr>
        <p:spPr>
          <a:xfrm>
            <a:off x="4258262"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 name="Google Shape;14;p2"/>
          <p:cNvSpPr/>
          <p:nvPr/>
        </p:nvSpPr>
        <p:spPr>
          <a:xfrm>
            <a:off x="5833293" y="1098232"/>
            <a:ext cx="1442100" cy="1398300"/>
          </a:xfrm>
          <a:prstGeom prst="rect">
            <a:avLst/>
          </a:prstGeom>
          <a:noFill/>
          <a:ln cap="flat" cmpd="sng" w="38100">
            <a:solidFill>
              <a:srgbClr val="78D2A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 name="Google Shape;15;p2"/>
          <p:cNvSpPr txBox="1"/>
          <p:nvPr/>
        </p:nvSpPr>
        <p:spPr>
          <a:xfrm>
            <a:off x="3055825" y="2123000"/>
            <a:ext cx="696900" cy="33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1000">
                <a:solidFill>
                  <a:srgbClr val="213A8E"/>
                </a:solidFill>
              </a:rPr>
              <a:t>Collectif</a:t>
            </a:r>
            <a:endParaRPr b="1" sz="1000">
              <a:solidFill>
                <a:srgbClr val="213A8E"/>
              </a:solidFill>
            </a:endParaRPr>
          </a:p>
        </p:txBody>
      </p:sp>
      <p:pic>
        <p:nvPicPr>
          <p:cNvPr id="16" name="Google Shape;16;p2"/>
          <p:cNvPicPr preferRelativeResize="0"/>
          <p:nvPr/>
        </p:nvPicPr>
        <p:blipFill>
          <a:blip r:embed="rId2">
            <a:alphaModFix/>
          </a:blip>
          <a:stretch>
            <a:fillRect/>
          </a:stretch>
        </p:blipFill>
        <p:spPr>
          <a:xfrm>
            <a:off x="2742675" y="1098212"/>
            <a:ext cx="1089225" cy="1089225"/>
          </a:xfrm>
          <a:prstGeom prst="rect">
            <a:avLst/>
          </a:prstGeom>
          <a:noFill/>
          <a:ln>
            <a:noFill/>
          </a:ln>
        </p:spPr>
      </p:pic>
      <p:grpSp>
        <p:nvGrpSpPr>
          <p:cNvPr id="17" name="Google Shape;17;p2"/>
          <p:cNvGrpSpPr/>
          <p:nvPr/>
        </p:nvGrpSpPr>
        <p:grpSpPr>
          <a:xfrm>
            <a:off x="4589789" y="1228274"/>
            <a:ext cx="820008" cy="878061"/>
            <a:chOff x="1674750" y="3254050"/>
            <a:chExt cx="294575" cy="295375"/>
          </a:xfrm>
        </p:grpSpPr>
        <p:sp>
          <p:nvSpPr>
            <p:cNvPr id="18" name="Google Shape;18;p2"/>
            <p:cNvSpPr/>
            <p:nvPr/>
          </p:nvSpPr>
          <p:spPr>
            <a:xfrm>
              <a:off x="1691275" y="3351700"/>
              <a:ext cx="278050" cy="197725"/>
            </a:xfrm>
            <a:custGeom>
              <a:rect b="b" l="l" r="r" t="t"/>
              <a:pathLst>
                <a:path extrusionOk="0" h="7909" w="11122">
                  <a:moveTo>
                    <a:pt x="10535" y="0"/>
                  </a:moveTo>
                  <a:cubicBezTo>
                    <a:pt x="10489" y="0"/>
                    <a:pt x="10442" y="10"/>
                    <a:pt x="10397" y="33"/>
                  </a:cubicBezTo>
                  <a:cubicBezTo>
                    <a:pt x="10208" y="64"/>
                    <a:pt x="10114" y="253"/>
                    <a:pt x="10177" y="474"/>
                  </a:cubicBezTo>
                  <a:cubicBezTo>
                    <a:pt x="10334" y="978"/>
                    <a:pt x="10429" y="1482"/>
                    <a:pt x="10429" y="1986"/>
                  </a:cubicBezTo>
                  <a:cubicBezTo>
                    <a:pt x="10429" y="4885"/>
                    <a:pt x="8066" y="7247"/>
                    <a:pt x="5199" y="7247"/>
                  </a:cubicBezTo>
                  <a:cubicBezTo>
                    <a:pt x="3561" y="7247"/>
                    <a:pt x="2017" y="6397"/>
                    <a:pt x="1072" y="5137"/>
                  </a:cubicBezTo>
                  <a:lnTo>
                    <a:pt x="1733" y="5137"/>
                  </a:lnTo>
                  <a:cubicBezTo>
                    <a:pt x="1922" y="5137"/>
                    <a:pt x="2080" y="4979"/>
                    <a:pt x="2080" y="4790"/>
                  </a:cubicBezTo>
                  <a:cubicBezTo>
                    <a:pt x="2080" y="4601"/>
                    <a:pt x="1922" y="4443"/>
                    <a:pt x="1733" y="4443"/>
                  </a:cubicBezTo>
                  <a:lnTo>
                    <a:pt x="347" y="4443"/>
                  </a:lnTo>
                  <a:cubicBezTo>
                    <a:pt x="158" y="4443"/>
                    <a:pt x="1" y="4601"/>
                    <a:pt x="1" y="4790"/>
                  </a:cubicBezTo>
                  <a:lnTo>
                    <a:pt x="1" y="6176"/>
                  </a:lnTo>
                  <a:cubicBezTo>
                    <a:pt x="1" y="6365"/>
                    <a:pt x="158" y="6523"/>
                    <a:pt x="347" y="6523"/>
                  </a:cubicBezTo>
                  <a:cubicBezTo>
                    <a:pt x="536" y="6523"/>
                    <a:pt x="694" y="6365"/>
                    <a:pt x="694" y="6176"/>
                  </a:cubicBezTo>
                  <a:lnTo>
                    <a:pt x="694" y="5767"/>
                  </a:lnTo>
                  <a:cubicBezTo>
                    <a:pt x="1796" y="7090"/>
                    <a:pt x="3466" y="7909"/>
                    <a:pt x="5199" y="7909"/>
                  </a:cubicBezTo>
                  <a:cubicBezTo>
                    <a:pt x="8412" y="7909"/>
                    <a:pt x="11122" y="5231"/>
                    <a:pt x="11122" y="1986"/>
                  </a:cubicBezTo>
                  <a:cubicBezTo>
                    <a:pt x="11122" y="1419"/>
                    <a:pt x="10996" y="820"/>
                    <a:pt x="10838" y="222"/>
                  </a:cubicBezTo>
                  <a:cubicBezTo>
                    <a:pt x="10814" y="102"/>
                    <a:pt x="10681" y="0"/>
                    <a:pt x="10535" y="0"/>
                  </a:cubicBezTo>
                  <a:close/>
                </a:path>
              </a:pathLst>
            </a:custGeom>
            <a:solidFill>
              <a:srgbClr val="213A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2"/>
            <p:cNvSpPr/>
            <p:nvPr/>
          </p:nvSpPr>
          <p:spPr>
            <a:xfrm>
              <a:off x="1674750" y="3254050"/>
              <a:ext cx="277250" cy="197900"/>
            </a:xfrm>
            <a:custGeom>
              <a:rect b="b" l="l" r="r" t="t"/>
              <a:pathLst>
                <a:path extrusionOk="0" h="7916" w="11090">
                  <a:moveTo>
                    <a:pt x="5891" y="1"/>
                  </a:moveTo>
                  <a:cubicBezTo>
                    <a:pt x="2678" y="1"/>
                    <a:pt x="0" y="2679"/>
                    <a:pt x="0" y="5892"/>
                  </a:cubicBezTo>
                  <a:cubicBezTo>
                    <a:pt x="0" y="6491"/>
                    <a:pt x="126" y="7089"/>
                    <a:pt x="284" y="7656"/>
                  </a:cubicBezTo>
                  <a:cubicBezTo>
                    <a:pt x="310" y="7842"/>
                    <a:pt x="448" y="7916"/>
                    <a:pt x="604" y="7916"/>
                  </a:cubicBezTo>
                  <a:cubicBezTo>
                    <a:pt x="633" y="7916"/>
                    <a:pt x="663" y="7913"/>
                    <a:pt x="693" y="7908"/>
                  </a:cubicBezTo>
                  <a:cubicBezTo>
                    <a:pt x="882" y="7877"/>
                    <a:pt x="977" y="7656"/>
                    <a:pt x="945" y="7467"/>
                  </a:cubicBezTo>
                  <a:cubicBezTo>
                    <a:pt x="788" y="6963"/>
                    <a:pt x="662" y="6459"/>
                    <a:pt x="662" y="5892"/>
                  </a:cubicBezTo>
                  <a:cubicBezTo>
                    <a:pt x="662" y="3025"/>
                    <a:pt x="3025" y="662"/>
                    <a:pt x="5891" y="662"/>
                  </a:cubicBezTo>
                  <a:cubicBezTo>
                    <a:pt x="7561" y="662"/>
                    <a:pt x="9105" y="1481"/>
                    <a:pt x="10050" y="2742"/>
                  </a:cubicBezTo>
                  <a:lnTo>
                    <a:pt x="9357" y="2742"/>
                  </a:lnTo>
                  <a:cubicBezTo>
                    <a:pt x="9168" y="2742"/>
                    <a:pt x="9010" y="2899"/>
                    <a:pt x="9010" y="3088"/>
                  </a:cubicBezTo>
                  <a:cubicBezTo>
                    <a:pt x="9010" y="3309"/>
                    <a:pt x="9168" y="3466"/>
                    <a:pt x="9357" y="3466"/>
                  </a:cubicBezTo>
                  <a:lnTo>
                    <a:pt x="10743" y="3466"/>
                  </a:lnTo>
                  <a:cubicBezTo>
                    <a:pt x="10932" y="3466"/>
                    <a:pt x="11090" y="3309"/>
                    <a:pt x="11090" y="3088"/>
                  </a:cubicBezTo>
                  <a:lnTo>
                    <a:pt x="11090" y="1733"/>
                  </a:lnTo>
                  <a:cubicBezTo>
                    <a:pt x="11090" y="1513"/>
                    <a:pt x="10932" y="1355"/>
                    <a:pt x="10743" y="1355"/>
                  </a:cubicBezTo>
                  <a:cubicBezTo>
                    <a:pt x="10554" y="1355"/>
                    <a:pt x="10397" y="1513"/>
                    <a:pt x="10397" y="1733"/>
                  </a:cubicBezTo>
                  <a:lnTo>
                    <a:pt x="10397" y="2111"/>
                  </a:lnTo>
                  <a:cubicBezTo>
                    <a:pt x="9294" y="820"/>
                    <a:pt x="7624" y="1"/>
                    <a:pt x="5891" y="1"/>
                  </a:cubicBezTo>
                  <a:close/>
                </a:path>
              </a:pathLst>
            </a:custGeom>
            <a:solidFill>
              <a:srgbClr val="213A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2"/>
            <p:cNvSpPr/>
            <p:nvPr/>
          </p:nvSpPr>
          <p:spPr>
            <a:xfrm>
              <a:off x="1727500" y="3306825"/>
              <a:ext cx="189075" cy="189050"/>
            </a:xfrm>
            <a:custGeom>
              <a:rect b="b" l="l" r="r" t="t"/>
              <a:pathLst>
                <a:path extrusionOk="0" h="7562" w="7563">
                  <a:moveTo>
                    <a:pt x="3750" y="2048"/>
                  </a:moveTo>
                  <a:cubicBezTo>
                    <a:pt x="3939" y="2048"/>
                    <a:pt x="4097" y="2206"/>
                    <a:pt x="4097" y="2426"/>
                  </a:cubicBezTo>
                  <a:lnTo>
                    <a:pt x="4097" y="3435"/>
                  </a:lnTo>
                  <a:lnTo>
                    <a:pt x="4475" y="3435"/>
                  </a:lnTo>
                  <a:cubicBezTo>
                    <a:pt x="4664" y="3435"/>
                    <a:pt x="4821" y="3592"/>
                    <a:pt x="4821" y="3781"/>
                  </a:cubicBezTo>
                  <a:cubicBezTo>
                    <a:pt x="4821" y="4002"/>
                    <a:pt x="4664" y="4159"/>
                    <a:pt x="4475" y="4159"/>
                  </a:cubicBezTo>
                  <a:lnTo>
                    <a:pt x="3750" y="4159"/>
                  </a:lnTo>
                  <a:cubicBezTo>
                    <a:pt x="3561" y="4159"/>
                    <a:pt x="3403" y="4002"/>
                    <a:pt x="3403" y="3781"/>
                  </a:cubicBezTo>
                  <a:lnTo>
                    <a:pt x="3403" y="2426"/>
                  </a:lnTo>
                  <a:cubicBezTo>
                    <a:pt x="3403" y="2206"/>
                    <a:pt x="3561" y="2048"/>
                    <a:pt x="3750" y="2048"/>
                  </a:cubicBezTo>
                  <a:close/>
                  <a:moveTo>
                    <a:pt x="3435" y="0"/>
                  </a:moveTo>
                  <a:cubicBezTo>
                    <a:pt x="2647" y="95"/>
                    <a:pt x="1923" y="410"/>
                    <a:pt x="1356" y="883"/>
                  </a:cubicBezTo>
                  <a:lnTo>
                    <a:pt x="2049" y="1576"/>
                  </a:lnTo>
                  <a:cubicBezTo>
                    <a:pt x="2175" y="1702"/>
                    <a:pt x="2175" y="1954"/>
                    <a:pt x="2049" y="2048"/>
                  </a:cubicBezTo>
                  <a:cubicBezTo>
                    <a:pt x="1986" y="2111"/>
                    <a:pt x="1899" y="2143"/>
                    <a:pt x="1812" y="2143"/>
                  </a:cubicBezTo>
                  <a:cubicBezTo>
                    <a:pt x="1726" y="2143"/>
                    <a:pt x="1639" y="2111"/>
                    <a:pt x="1576" y="2048"/>
                  </a:cubicBezTo>
                  <a:lnTo>
                    <a:pt x="883" y="1355"/>
                  </a:lnTo>
                  <a:cubicBezTo>
                    <a:pt x="410" y="1922"/>
                    <a:pt x="95" y="2647"/>
                    <a:pt x="1" y="3435"/>
                  </a:cubicBezTo>
                  <a:lnTo>
                    <a:pt x="1041" y="3435"/>
                  </a:lnTo>
                  <a:cubicBezTo>
                    <a:pt x="1230" y="3435"/>
                    <a:pt x="1387" y="3592"/>
                    <a:pt x="1387" y="3781"/>
                  </a:cubicBezTo>
                  <a:cubicBezTo>
                    <a:pt x="1387" y="3970"/>
                    <a:pt x="1230" y="4128"/>
                    <a:pt x="1041" y="4128"/>
                  </a:cubicBezTo>
                  <a:lnTo>
                    <a:pt x="1" y="4128"/>
                  </a:lnTo>
                  <a:cubicBezTo>
                    <a:pt x="95" y="4915"/>
                    <a:pt x="410" y="5640"/>
                    <a:pt x="883" y="6238"/>
                  </a:cubicBezTo>
                  <a:lnTo>
                    <a:pt x="1576" y="5514"/>
                  </a:lnTo>
                  <a:cubicBezTo>
                    <a:pt x="1639" y="5451"/>
                    <a:pt x="1734" y="5419"/>
                    <a:pt x="1824" y="5419"/>
                  </a:cubicBezTo>
                  <a:cubicBezTo>
                    <a:pt x="1915" y="5419"/>
                    <a:pt x="2001" y="5451"/>
                    <a:pt x="2049" y="5514"/>
                  </a:cubicBezTo>
                  <a:cubicBezTo>
                    <a:pt x="2175" y="5640"/>
                    <a:pt x="2175" y="5860"/>
                    <a:pt x="2049" y="5986"/>
                  </a:cubicBezTo>
                  <a:lnTo>
                    <a:pt x="1356" y="6711"/>
                  </a:lnTo>
                  <a:cubicBezTo>
                    <a:pt x="1923" y="7184"/>
                    <a:pt x="2647" y="7499"/>
                    <a:pt x="3435" y="7562"/>
                  </a:cubicBezTo>
                  <a:lnTo>
                    <a:pt x="3435" y="6553"/>
                  </a:lnTo>
                  <a:cubicBezTo>
                    <a:pt x="3435" y="6333"/>
                    <a:pt x="3592" y="6175"/>
                    <a:pt x="3781" y="6175"/>
                  </a:cubicBezTo>
                  <a:cubicBezTo>
                    <a:pt x="4002" y="6175"/>
                    <a:pt x="4160" y="6333"/>
                    <a:pt x="4160" y="6553"/>
                  </a:cubicBezTo>
                  <a:lnTo>
                    <a:pt x="4160" y="7562"/>
                  </a:lnTo>
                  <a:cubicBezTo>
                    <a:pt x="4947" y="7499"/>
                    <a:pt x="5640" y="7184"/>
                    <a:pt x="6239" y="6711"/>
                  </a:cubicBezTo>
                  <a:lnTo>
                    <a:pt x="5514" y="5986"/>
                  </a:lnTo>
                  <a:cubicBezTo>
                    <a:pt x="5420" y="5860"/>
                    <a:pt x="5420" y="5640"/>
                    <a:pt x="5514" y="5514"/>
                  </a:cubicBezTo>
                  <a:cubicBezTo>
                    <a:pt x="5577" y="5451"/>
                    <a:pt x="5672" y="5419"/>
                    <a:pt x="5762" y="5419"/>
                  </a:cubicBezTo>
                  <a:cubicBezTo>
                    <a:pt x="5853" y="5419"/>
                    <a:pt x="5940" y="5451"/>
                    <a:pt x="5987" y="5514"/>
                  </a:cubicBezTo>
                  <a:lnTo>
                    <a:pt x="6711" y="6238"/>
                  </a:lnTo>
                  <a:cubicBezTo>
                    <a:pt x="7184" y="5640"/>
                    <a:pt x="7499" y="4915"/>
                    <a:pt x="7562" y="4128"/>
                  </a:cubicBezTo>
                  <a:lnTo>
                    <a:pt x="6554" y="4128"/>
                  </a:lnTo>
                  <a:cubicBezTo>
                    <a:pt x="6365" y="4128"/>
                    <a:pt x="6207" y="3970"/>
                    <a:pt x="6207" y="3781"/>
                  </a:cubicBezTo>
                  <a:cubicBezTo>
                    <a:pt x="6207" y="3592"/>
                    <a:pt x="6365" y="3435"/>
                    <a:pt x="6554" y="3435"/>
                  </a:cubicBezTo>
                  <a:lnTo>
                    <a:pt x="7562" y="3435"/>
                  </a:lnTo>
                  <a:cubicBezTo>
                    <a:pt x="7499" y="2647"/>
                    <a:pt x="7184" y="1922"/>
                    <a:pt x="6711" y="1355"/>
                  </a:cubicBezTo>
                  <a:lnTo>
                    <a:pt x="5987" y="2048"/>
                  </a:lnTo>
                  <a:cubicBezTo>
                    <a:pt x="5940" y="2111"/>
                    <a:pt x="5853" y="2143"/>
                    <a:pt x="5762" y="2143"/>
                  </a:cubicBezTo>
                  <a:cubicBezTo>
                    <a:pt x="5672" y="2143"/>
                    <a:pt x="5577" y="2111"/>
                    <a:pt x="5514" y="2048"/>
                  </a:cubicBezTo>
                  <a:cubicBezTo>
                    <a:pt x="5420" y="1922"/>
                    <a:pt x="5420" y="1702"/>
                    <a:pt x="5514" y="1576"/>
                  </a:cubicBezTo>
                  <a:lnTo>
                    <a:pt x="6239" y="883"/>
                  </a:lnTo>
                  <a:cubicBezTo>
                    <a:pt x="5640" y="410"/>
                    <a:pt x="4947" y="95"/>
                    <a:pt x="4160" y="0"/>
                  </a:cubicBezTo>
                  <a:lnTo>
                    <a:pt x="4160" y="1040"/>
                  </a:lnTo>
                  <a:cubicBezTo>
                    <a:pt x="4160" y="1229"/>
                    <a:pt x="4002" y="1387"/>
                    <a:pt x="3781" y="1387"/>
                  </a:cubicBezTo>
                  <a:cubicBezTo>
                    <a:pt x="3592" y="1387"/>
                    <a:pt x="3435" y="1229"/>
                    <a:pt x="3435" y="1040"/>
                  </a:cubicBezTo>
                  <a:lnTo>
                    <a:pt x="3435" y="0"/>
                  </a:lnTo>
                  <a:close/>
                </a:path>
              </a:pathLst>
            </a:custGeom>
            <a:solidFill>
              <a:srgbClr val="213A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2"/>
          <p:cNvSpPr txBox="1"/>
          <p:nvPr/>
        </p:nvSpPr>
        <p:spPr>
          <a:xfrm>
            <a:off x="4319675" y="2132513"/>
            <a:ext cx="1427400" cy="33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1000">
                <a:solidFill>
                  <a:srgbClr val="213A8E"/>
                </a:solidFill>
              </a:rPr>
              <a:t>1 heure maximum</a:t>
            </a:r>
            <a:endParaRPr b="1" sz="1000">
              <a:solidFill>
                <a:srgbClr val="213A8E"/>
              </a:solidFill>
            </a:endParaRPr>
          </a:p>
        </p:txBody>
      </p:sp>
      <p:sp>
        <p:nvSpPr>
          <p:cNvPr id="22" name="Google Shape;22;p2"/>
          <p:cNvSpPr/>
          <p:nvPr/>
        </p:nvSpPr>
        <p:spPr>
          <a:xfrm>
            <a:off x="6009728" y="1356943"/>
            <a:ext cx="368186" cy="287081"/>
          </a:xfrm>
          <a:custGeom>
            <a:rect b="b" l="l" r="r" t="t"/>
            <a:pathLst>
              <a:path extrusionOk="0" h="9925" w="12729">
                <a:moveTo>
                  <a:pt x="925" y="3644"/>
                </a:moveTo>
                <a:cubicBezTo>
                  <a:pt x="944" y="3644"/>
                  <a:pt x="963" y="3648"/>
                  <a:pt x="978" y="3655"/>
                </a:cubicBezTo>
                <a:lnTo>
                  <a:pt x="1608" y="3970"/>
                </a:lnTo>
                <a:lnTo>
                  <a:pt x="1608" y="5924"/>
                </a:lnTo>
                <a:lnTo>
                  <a:pt x="978" y="6239"/>
                </a:lnTo>
                <a:cubicBezTo>
                  <a:pt x="960" y="6256"/>
                  <a:pt x="937" y="6264"/>
                  <a:pt x="914" y="6264"/>
                </a:cubicBezTo>
                <a:cubicBezTo>
                  <a:pt x="854" y="6264"/>
                  <a:pt x="788" y="6212"/>
                  <a:pt x="788" y="6144"/>
                </a:cubicBezTo>
                <a:lnTo>
                  <a:pt x="788" y="3781"/>
                </a:lnTo>
                <a:cubicBezTo>
                  <a:pt x="788" y="3685"/>
                  <a:pt x="862" y="3644"/>
                  <a:pt x="925" y="3644"/>
                </a:cubicBezTo>
                <a:close/>
                <a:moveTo>
                  <a:pt x="4128" y="7184"/>
                </a:moveTo>
                <a:lnTo>
                  <a:pt x="6963" y="8035"/>
                </a:lnTo>
                <a:cubicBezTo>
                  <a:pt x="6648" y="8507"/>
                  <a:pt x="6176" y="8759"/>
                  <a:pt x="5640" y="8759"/>
                </a:cubicBezTo>
                <a:cubicBezTo>
                  <a:pt x="4821" y="8759"/>
                  <a:pt x="4097" y="8066"/>
                  <a:pt x="4128" y="7184"/>
                </a:cubicBezTo>
                <a:close/>
                <a:moveTo>
                  <a:pt x="11374" y="820"/>
                </a:moveTo>
                <a:cubicBezTo>
                  <a:pt x="11626" y="820"/>
                  <a:pt x="11815" y="1009"/>
                  <a:pt x="11815" y="1198"/>
                </a:cubicBezTo>
                <a:lnTo>
                  <a:pt x="11815" y="8665"/>
                </a:lnTo>
                <a:cubicBezTo>
                  <a:pt x="11815" y="8885"/>
                  <a:pt x="11626" y="9043"/>
                  <a:pt x="11374" y="9043"/>
                </a:cubicBezTo>
                <a:cubicBezTo>
                  <a:pt x="11154" y="9043"/>
                  <a:pt x="10996" y="8854"/>
                  <a:pt x="10996" y="8665"/>
                </a:cubicBezTo>
                <a:lnTo>
                  <a:pt x="10996" y="1198"/>
                </a:lnTo>
                <a:cubicBezTo>
                  <a:pt x="10996" y="977"/>
                  <a:pt x="11185" y="820"/>
                  <a:pt x="11374" y="820"/>
                </a:cubicBezTo>
                <a:close/>
                <a:moveTo>
                  <a:pt x="11437" y="1"/>
                </a:moveTo>
                <a:cubicBezTo>
                  <a:pt x="10870" y="1"/>
                  <a:pt x="10366" y="379"/>
                  <a:pt x="10240" y="883"/>
                </a:cubicBezTo>
                <a:lnTo>
                  <a:pt x="2080" y="3246"/>
                </a:lnTo>
                <a:lnTo>
                  <a:pt x="1387" y="2899"/>
                </a:lnTo>
                <a:cubicBezTo>
                  <a:pt x="1251" y="2831"/>
                  <a:pt x="1109" y="2800"/>
                  <a:pt x="970" y="2800"/>
                </a:cubicBezTo>
                <a:cubicBezTo>
                  <a:pt x="466" y="2800"/>
                  <a:pt x="1" y="3213"/>
                  <a:pt x="1" y="3781"/>
                </a:cubicBezTo>
                <a:lnTo>
                  <a:pt x="1" y="6144"/>
                </a:lnTo>
                <a:cubicBezTo>
                  <a:pt x="1" y="6687"/>
                  <a:pt x="465" y="7095"/>
                  <a:pt x="983" y="7095"/>
                </a:cubicBezTo>
                <a:cubicBezTo>
                  <a:pt x="1127" y="7095"/>
                  <a:pt x="1275" y="7063"/>
                  <a:pt x="1419" y="6995"/>
                </a:cubicBezTo>
                <a:lnTo>
                  <a:pt x="2143" y="6648"/>
                </a:lnTo>
                <a:lnTo>
                  <a:pt x="3340" y="6995"/>
                </a:lnTo>
                <a:cubicBezTo>
                  <a:pt x="3151" y="8444"/>
                  <a:pt x="4286" y="9641"/>
                  <a:pt x="5672" y="9641"/>
                </a:cubicBezTo>
                <a:cubicBezTo>
                  <a:pt x="6585" y="9641"/>
                  <a:pt x="7405" y="9074"/>
                  <a:pt x="7814" y="8287"/>
                </a:cubicBezTo>
                <a:lnTo>
                  <a:pt x="10271" y="9011"/>
                </a:lnTo>
                <a:cubicBezTo>
                  <a:pt x="10429" y="9515"/>
                  <a:pt x="10902" y="9925"/>
                  <a:pt x="11469" y="9925"/>
                </a:cubicBezTo>
                <a:cubicBezTo>
                  <a:pt x="12130" y="9925"/>
                  <a:pt x="12729" y="9358"/>
                  <a:pt x="12729" y="8696"/>
                </a:cubicBezTo>
                <a:lnTo>
                  <a:pt x="12729" y="1261"/>
                </a:lnTo>
                <a:cubicBezTo>
                  <a:pt x="12634" y="536"/>
                  <a:pt x="12099" y="1"/>
                  <a:pt x="11437" y="1"/>
                </a:cubicBezTo>
                <a:close/>
              </a:path>
            </a:pathLst>
          </a:custGeom>
          <a:solidFill>
            <a:srgbClr val="213A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3" name="Google Shape;23;p2"/>
          <p:cNvGrpSpPr/>
          <p:nvPr/>
        </p:nvGrpSpPr>
        <p:grpSpPr>
          <a:xfrm>
            <a:off x="6009737" y="1858532"/>
            <a:ext cx="340573" cy="339271"/>
            <a:chOff x="2085450" y="842250"/>
            <a:chExt cx="483700" cy="481850"/>
          </a:xfrm>
        </p:grpSpPr>
        <p:sp>
          <p:nvSpPr>
            <p:cNvPr id="24" name="Google Shape;24;p2"/>
            <p:cNvSpPr/>
            <p:nvPr/>
          </p:nvSpPr>
          <p:spPr>
            <a:xfrm>
              <a:off x="2085525" y="926925"/>
              <a:ext cx="483625" cy="397175"/>
            </a:xfrm>
            <a:custGeom>
              <a:rect b="b" l="l" r="r" t="t"/>
              <a:pathLst>
                <a:path extrusionOk="0" h="15887" w="19345">
                  <a:moveTo>
                    <a:pt x="1693" y="1"/>
                  </a:moveTo>
                  <a:cubicBezTo>
                    <a:pt x="756" y="1"/>
                    <a:pt x="0" y="760"/>
                    <a:pt x="0" y="1696"/>
                  </a:cubicBezTo>
                  <a:cubicBezTo>
                    <a:pt x="0" y="2630"/>
                    <a:pt x="756" y="3389"/>
                    <a:pt x="1693" y="3389"/>
                  </a:cubicBezTo>
                  <a:lnTo>
                    <a:pt x="3990" y="3389"/>
                  </a:lnTo>
                  <a:cubicBezTo>
                    <a:pt x="4924" y="3389"/>
                    <a:pt x="5683" y="4147"/>
                    <a:pt x="5683" y="5084"/>
                  </a:cubicBezTo>
                  <a:lnTo>
                    <a:pt x="5683" y="8547"/>
                  </a:lnTo>
                  <a:cubicBezTo>
                    <a:pt x="5683" y="11347"/>
                    <a:pt x="7962" y="13627"/>
                    <a:pt x="10766" y="13627"/>
                  </a:cubicBezTo>
                  <a:lnTo>
                    <a:pt x="13626" y="13627"/>
                  </a:lnTo>
                  <a:lnTo>
                    <a:pt x="13626" y="15322"/>
                  </a:lnTo>
                  <a:cubicBezTo>
                    <a:pt x="13626" y="15656"/>
                    <a:pt x="13901" y="15887"/>
                    <a:pt x="14194" y="15887"/>
                  </a:cubicBezTo>
                  <a:cubicBezTo>
                    <a:pt x="14308" y="15887"/>
                    <a:pt x="14425" y="15852"/>
                    <a:pt x="14530" y="15774"/>
                  </a:cubicBezTo>
                  <a:lnTo>
                    <a:pt x="19046" y="12386"/>
                  </a:lnTo>
                  <a:cubicBezTo>
                    <a:pt x="19345" y="12160"/>
                    <a:pt x="19345" y="11706"/>
                    <a:pt x="19046" y="11483"/>
                  </a:cubicBezTo>
                  <a:lnTo>
                    <a:pt x="14530" y="8095"/>
                  </a:lnTo>
                  <a:cubicBezTo>
                    <a:pt x="14424" y="8016"/>
                    <a:pt x="14307" y="7981"/>
                    <a:pt x="14192" y="7981"/>
                  </a:cubicBezTo>
                  <a:cubicBezTo>
                    <a:pt x="13899" y="7981"/>
                    <a:pt x="13626" y="8212"/>
                    <a:pt x="13626" y="8547"/>
                  </a:cubicBezTo>
                  <a:lnTo>
                    <a:pt x="13626" y="10239"/>
                  </a:lnTo>
                  <a:lnTo>
                    <a:pt x="10766" y="10239"/>
                  </a:lnTo>
                  <a:cubicBezTo>
                    <a:pt x="9829" y="10239"/>
                    <a:pt x="9070" y="9480"/>
                    <a:pt x="9070" y="8547"/>
                  </a:cubicBezTo>
                  <a:lnTo>
                    <a:pt x="9070" y="5084"/>
                  </a:lnTo>
                  <a:cubicBezTo>
                    <a:pt x="9070" y="2280"/>
                    <a:pt x="6791" y="1"/>
                    <a:pt x="3990" y="1"/>
                  </a:cubicBezTo>
                  <a:close/>
                </a:path>
              </a:pathLst>
            </a:custGeom>
            <a:solidFill>
              <a:srgbClr val="213A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5" name="Google Shape;25;p2"/>
            <p:cNvSpPr/>
            <p:nvPr/>
          </p:nvSpPr>
          <p:spPr>
            <a:xfrm>
              <a:off x="2085450" y="1151875"/>
              <a:ext cx="143650" cy="87575"/>
            </a:xfrm>
            <a:custGeom>
              <a:rect b="b" l="l" r="r" t="t"/>
              <a:pathLst>
                <a:path extrusionOk="0" h="3503" w="5746">
                  <a:moveTo>
                    <a:pt x="4577" y="1"/>
                  </a:moveTo>
                  <a:cubicBezTo>
                    <a:pt x="4391" y="73"/>
                    <a:pt x="4192" y="112"/>
                    <a:pt x="3990" y="115"/>
                  </a:cubicBezTo>
                  <a:lnTo>
                    <a:pt x="1693" y="115"/>
                  </a:lnTo>
                  <a:cubicBezTo>
                    <a:pt x="759" y="115"/>
                    <a:pt x="0" y="871"/>
                    <a:pt x="0" y="1807"/>
                  </a:cubicBezTo>
                  <a:cubicBezTo>
                    <a:pt x="0" y="2744"/>
                    <a:pt x="759" y="3503"/>
                    <a:pt x="1693" y="3503"/>
                  </a:cubicBezTo>
                  <a:lnTo>
                    <a:pt x="1696" y="3500"/>
                  </a:lnTo>
                  <a:lnTo>
                    <a:pt x="3993" y="3500"/>
                  </a:lnTo>
                  <a:cubicBezTo>
                    <a:pt x="4589" y="3500"/>
                    <a:pt x="5183" y="3391"/>
                    <a:pt x="5746" y="3186"/>
                  </a:cubicBezTo>
                  <a:cubicBezTo>
                    <a:pt x="5065" y="2253"/>
                    <a:pt x="4662" y="1151"/>
                    <a:pt x="4577" y="1"/>
                  </a:cubicBezTo>
                  <a:close/>
                </a:path>
              </a:pathLst>
            </a:custGeom>
            <a:solidFill>
              <a:srgbClr val="213A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26" name="Google Shape;26;p2"/>
            <p:cNvSpPr/>
            <p:nvPr/>
          </p:nvSpPr>
          <p:spPr>
            <a:xfrm>
              <a:off x="2274775" y="842250"/>
              <a:ext cx="294375" cy="197650"/>
            </a:xfrm>
            <a:custGeom>
              <a:rect b="b" l="l" r="r" t="t"/>
              <a:pathLst>
                <a:path extrusionOk="0" h="7906" w="11775">
                  <a:moveTo>
                    <a:pt x="6622" y="0"/>
                  </a:moveTo>
                  <a:cubicBezTo>
                    <a:pt x="6329" y="0"/>
                    <a:pt x="6056" y="231"/>
                    <a:pt x="6056" y="566"/>
                  </a:cubicBezTo>
                  <a:lnTo>
                    <a:pt x="6056" y="2259"/>
                  </a:lnTo>
                  <a:lnTo>
                    <a:pt x="3196" y="2259"/>
                  </a:lnTo>
                  <a:cubicBezTo>
                    <a:pt x="2030" y="2265"/>
                    <a:pt x="904" y="2668"/>
                    <a:pt x="1" y="3406"/>
                  </a:cubicBezTo>
                  <a:cubicBezTo>
                    <a:pt x="940" y="4068"/>
                    <a:pt x="1675" y="4978"/>
                    <a:pt x="2130" y="6032"/>
                  </a:cubicBezTo>
                  <a:cubicBezTo>
                    <a:pt x="2431" y="5785"/>
                    <a:pt x="2804" y="5649"/>
                    <a:pt x="3196" y="5646"/>
                  </a:cubicBezTo>
                  <a:lnTo>
                    <a:pt x="6056" y="5646"/>
                  </a:lnTo>
                  <a:lnTo>
                    <a:pt x="6056" y="7342"/>
                  </a:lnTo>
                  <a:cubicBezTo>
                    <a:pt x="6056" y="7679"/>
                    <a:pt x="6334" y="7906"/>
                    <a:pt x="6625" y="7906"/>
                  </a:cubicBezTo>
                  <a:cubicBezTo>
                    <a:pt x="6740" y="7906"/>
                    <a:pt x="6857" y="7871"/>
                    <a:pt x="6960" y="7793"/>
                  </a:cubicBezTo>
                  <a:lnTo>
                    <a:pt x="11476" y="4406"/>
                  </a:lnTo>
                  <a:cubicBezTo>
                    <a:pt x="11775" y="4180"/>
                    <a:pt x="11775" y="3725"/>
                    <a:pt x="11476" y="3502"/>
                  </a:cubicBezTo>
                  <a:lnTo>
                    <a:pt x="6960" y="115"/>
                  </a:lnTo>
                  <a:cubicBezTo>
                    <a:pt x="6854" y="36"/>
                    <a:pt x="6737" y="0"/>
                    <a:pt x="6622" y="0"/>
                  </a:cubicBezTo>
                  <a:close/>
                </a:path>
              </a:pathLst>
            </a:custGeom>
            <a:solidFill>
              <a:srgbClr val="213A8E"/>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grpSp>
      <p:sp>
        <p:nvSpPr>
          <p:cNvPr id="27" name="Google Shape;27;p2"/>
          <p:cNvSpPr txBox="1"/>
          <p:nvPr/>
        </p:nvSpPr>
        <p:spPr>
          <a:xfrm>
            <a:off x="6445950" y="1331575"/>
            <a:ext cx="748800" cy="33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800">
                <a:solidFill>
                  <a:srgbClr val="213A8E"/>
                </a:solidFill>
              </a:rPr>
              <a:t>S’exprimer</a:t>
            </a:r>
            <a:endParaRPr b="1" sz="800">
              <a:solidFill>
                <a:srgbClr val="213A8E"/>
              </a:solidFill>
            </a:endParaRPr>
          </a:p>
        </p:txBody>
      </p:sp>
      <p:sp>
        <p:nvSpPr>
          <p:cNvPr id="28" name="Google Shape;28;p2"/>
          <p:cNvSpPr txBox="1"/>
          <p:nvPr/>
        </p:nvSpPr>
        <p:spPr>
          <a:xfrm>
            <a:off x="6445950" y="1772255"/>
            <a:ext cx="748800" cy="51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800">
                <a:solidFill>
                  <a:srgbClr val="213A8E"/>
                </a:solidFill>
              </a:rPr>
              <a:t>Faire un choix</a:t>
            </a:r>
            <a:endParaRPr b="1" sz="800">
              <a:solidFill>
                <a:srgbClr val="213A8E"/>
              </a:solidFill>
            </a:endParaRPr>
          </a:p>
        </p:txBody>
      </p:sp>
      <p:sp>
        <p:nvSpPr>
          <p:cNvPr id="29" name="Google Shape;29;p2"/>
          <p:cNvSpPr txBox="1"/>
          <p:nvPr/>
        </p:nvSpPr>
        <p:spPr>
          <a:xfrm>
            <a:off x="3021020" y="1884600"/>
            <a:ext cx="748800" cy="28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a:solidFill>
                  <a:srgbClr val="213A8E"/>
                </a:solidFill>
              </a:rPr>
              <a:t>6 max</a:t>
            </a:r>
            <a:endParaRPr b="1">
              <a:solidFill>
                <a:srgbClr val="213A8E"/>
              </a:solidFill>
            </a:endParaRPr>
          </a:p>
        </p:txBody>
      </p:sp>
      <p:sp>
        <p:nvSpPr>
          <p:cNvPr id="30" name="Google Shape;30;p2"/>
          <p:cNvSpPr txBox="1"/>
          <p:nvPr/>
        </p:nvSpPr>
        <p:spPr>
          <a:xfrm>
            <a:off x="1084500" y="9703950"/>
            <a:ext cx="6081300" cy="6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i="1" lang="fr" sz="1050">
                <a:solidFill>
                  <a:srgbClr val="444746"/>
                </a:solidFill>
                <a:latin typeface="Roboto"/>
                <a:ea typeface="Roboto"/>
                <a:cs typeface="Roboto"/>
                <a:sym typeface="Roboto"/>
              </a:rPr>
              <a:t>Contenus produits par Emmaüs Connect et la Croix Rouge française en 2024 dans le cadre d'un projet soutenu par l'ANCT et l'Agefiph</a:t>
            </a:r>
            <a:endParaRPr i="1" sz="1050">
              <a:solidFill>
                <a:srgbClr val="444746"/>
              </a:solidFill>
              <a:latin typeface="Roboto"/>
              <a:ea typeface="Roboto"/>
              <a:cs typeface="Roboto"/>
              <a:sym typeface="Roboto"/>
            </a:endParaRPr>
          </a:p>
          <a:p>
            <a:pPr indent="0" lvl="0" marL="0" rtl="0" algn="l">
              <a:spcBef>
                <a:spcPts val="0"/>
              </a:spcBef>
              <a:spcAft>
                <a:spcPts val="0"/>
              </a:spcAft>
              <a:buNone/>
            </a:pPr>
            <a:r>
              <a:rPr i="1" lang="fr" sz="1050">
                <a:solidFill>
                  <a:srgbClr val="444746"/>
                </a:solidFill>
                <a:latin typeface="Roboto"/>
                <a:ea typeface="Roboto"/>
                <a:cs typeface="Roboto"/>
                <a:sym typeface="Roboto"/>
              </a:rPr>
              <a:t>Licence CC BY-NC-SA 4.0. - https://creativecommons.org/licenses/by-nc-sa/4.0/</a:t>
            </a:r>
            <a:endParaRPr/>
          </a:p>
        </p:txBody>
      </p:sp>
      <p:sp>
        <p:nvSpPr>
          <p:cNvPr id="31" name="Google Shape;31;p2"/>
          <p:cNvSpPr/>
          <p:nvPr/>
        </p:nvSpPr>
        <p:spPr>
          <a:xfrm>
            <a:off x="0" y="0"/>
            <a:ext cx="766800" cy="10440000"/>
          </a:xfrm>
          <a:prstGeom prst="rect">
            <a:avLst/>
          </a:prstGeom>
          <a:solidFill>
            <a:srgbClr val="78D2AA"/>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ge pair">
  <p:cSld name="BIG_NUMBER">
    <p:spTree>
      <p:nvGrpSpPr>
        <p:cNvPr id="62" name="Shape 62"/>
        <p:cNvGrpSpPr/>
        <p:nvPr/>
      </p:nvGrpSpPr>
      <p:grpSpPr>
        <a:xfrm>
          <a:off x="0" y="0"/>
          <a:ext cx="0" cy="0"/>
          <a:chOff x="0" y="0"/>
          <a:chExt cx="0" cy="0"/>
        </a:xfrm>
      </p:grpSpPr>
      <p:sp>
        <p:nvSpPr>
          <p:cNvPr id="63" name="Google Shape;63;p11"/>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
        <p:nvSpPr>
          <p:cNvPr id="64" name="Google Shape;64;p11"/>
          <p:cNvSpPr/>
          <p:nvPr/>
        </p:nvSpPr>
        <p:spPr>
          <a:xfrm>
            <a:off x="6828200" y="0"/>
            <a:ext cx="766800" cy="10440000"/>
          </a:xfrm>
          <a:prstGeom prst="rect">
            <a:avLst/>
          </a:prstGeom>
          <a:solidFill>
            <a:schemeClr val="dk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 name="Google Shape;65;p11"/>
          <p:cNvSpPr txBox="1"/>
          <p:nvPr/>
        </p:nvSpPr>
        <p:spPr>
          <a:xfrm>
            <a:off x="1143000" y="9669450"/>
            <a:ext cx="5317200" cy="6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i="1" lang="fr" sz="1050">
                <a:solidFill>
                  <a:srgbClr val="444746"/>
                </a:solidFill>
                <a:latin typeface="Roboto"/>
                <a:ea typeface="Roboto"/>
                <a:cs typeface="Roboto"/>
                <a:sym typeface="Roboto"/>
              </a:rPr>
              <a:t>Contenus produits par Emmaüs Connect et la Croix Rouge française en 2024 dans le cadre d'un projet soutenu par l'ANCT et l'Agefiph</a:t>
            </a:r>
            <a:endParaRPr i="1" sz="1050">
              <a:solidFill>
                <a:srgbClr val="444746"/>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i="1" lang="fr" sz="1050">
                <a:solidFill>
                  <a:srgbClr val="444746"/>
                </a:solidFill>
                <a:latin typeface="Roboto"/>
                <a:ea typeface="Roboto"/>
                <a:cs typeface="Roboto"/>
                <a:sym typeface="Roboto"/>
              </a:rPr>
              <a:t>Licence CC BY-NC-SA 4.0. - https://creativecommons.org/licenses/by-nc-sa/4.0/</a:t>
            </a:r>
            <a:endParaRPr i="1" sz="1050">
              <a:solidFill>
                <a:srgbClr val="444746"/>
              </a:solidFill>
              <a:latin typeface="Roboto"/>
              <a:ea typeface="Roboto"/>
              <a:cs typeface="Roboto"/>
              <a:sym typeface="Roboto"/>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age impair" type="blank">
  <p:cSld name="BLANK">
    <p:spTree>
      <p:nvGrpSpPr>
        <p:cNvPr id="66" name="Shape 66"/>
        <p:cNvGrpSpPr/>
        <p:nvPr/>
      </p:nvGrpSpPr>
      <p:grpSpPr>
        <a:xfrm>
          <a:off x="0" y="0"/>
          <a:ext cx="0" cy="0"/>
          <a:chOff x="0" y="0"/>
          <a:chExt cx="0" cy="0"/>
        </a:xfrm>
      </p:grpSpPr>
      <p:sp>
        <p:nvSpPr>
          <p:cNvPr id="67" name="Google Shape;67;p12"/>
          <p:cNvSpPr txBox="1"/>
          <p:nvPr>
            <p:ph idx="12" type="sldNum"/>
          </p:nvPr>
        </p:nvSpPr>
        <p:spPr>
          <a:xfrm>
            <a:off x="5781808" y="9669450"/>
            <a:ext cx="1680000" cy="798900"/>
          </a:xfrm>
          <a:prstGeom prst="rect">
            <a:avLst/>
          </a:prstGeom>
        </p:spPr>
        <p:txBody>
          <a:bodyPr anchorCtr="0" anchor="ctr" bIns="91425" lIns="91425" spcFirstLastPara="1" rIns="91425" wrap="square" tIns="91425">
            <a:normAutofit/>
          </a:bodyPr>
          <a:lstStyle>
            <a:lvl1pPr lvl="0">
              <a:buNone/>
              <a:defRPr sz="1400"/>
            </a:lvl1pPr>
            <a:lvl2pPr lvl="1">
              <a:buNone/>
              <a:defRPr sz="1400"/>
            </a:lvl2pPr>
            <a:lvl3pPr lvl="2">
              <a:buNone/>
              <a:defRPr sz="1400"/>
            </a:lvl3pPr>
            <a:lvl4pPr lvl="3">
              <a:buNone/>
              <a:defRPr sz="1400"/>
            </a:lvl4pPr>
            <a:lvl5pPr lvl="4">
              <a:buNone/>
              <a:defRPr sz="1400"/>
            </a:lvl5pPr>
            <a:lvl6pPr lvl="5">
              <a:buNone/>
              <a:defRPr sz="1400"/>
            </a:lvl6pPr>
            <a:lvl7pPr lvl="6">
              <a:buNone/>
              <a:defRPr sz="1400"/>
            </a:lvl7pPr>
            <a:lvl8pPr lvl="7">
              <a:buNone/>
              <a:defRPr sz="1400"/>
            </a:lvl8pPr>
            <a:lvl9pPr lvl="8">
              <a:buNone/>
              <a:defRPr sz="1400"/>
            </a:lvl9pPr>
          </a:lstStyle>
          <a:p>
            <a:pPr indent="0" lvl="0" marL="0" rtl="0" algn="r">
              <a:spcBef>
                <a:spcPts val="0"/>
              </a:spcBef>
              <a:spcAft>
                <a:spcPts val="0"/>
              </a:spcAft>
              <a:buNone/>
            </a:pPr>
            <a:r>
              <a:rPr lang="fr"/>
              <a:t>page </a:t>
            </a:r>
            <a:fld id="{00000000-1234-1234-1234-123412341234}" type="slidenum">
              <a:rPr lang="fr"/>
              <a:t>‹#›</a:t>
            </a:fld>
            <a:r>
              <a:rPr lang="fr"/>
              <a:t> sur 2</a:t>
            </a:r>
            <a:endParaRPr/>
          </a:p>
        </p:txBody>
      </p:sp>
      <p:sp>
        <p:nvSpPr>
          <p:cNvPr id="68" name="Google Shape;68;p12"/>
          <p:cNvSpPr txBox="1"/>
          <p:nvPr/>
        </p:nvSpPr>
        <p:spPr>
          <a:xfrm>
            <a:off x="838200" y="9669450"/>
            <a:ext cx="5317200" cy="669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i="1" lang="fr" sz="1050">
                <a:solidFill>
                  <a:srgbClr val="444746"/>
                </a:solidFill>
                <a:latin typeface="Roboto"/>
                <a:ea typeface="Roboto"/>
                <a:cs typeface="Roboto"/>
                <a:sym typeface="Roboto"/>
              </a:rPr>
              <a:t>Contenus produits par Emmaüs Connect et la Croix Rouge française en 2024 dans le cadre d'un projet soutenu par l'ANCT et l'Agefiph</a:t>
            </a:r>
            <a:endParaRPr i="1" sz="1050">
              <a:solidFill>
                <a:srgbClr val="444746"/>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i="1" lang="fr" sz="1050">
                <a:solidFill>
                  <a:srgbClr val="444746"/>
                </a:solidFill>
                <a:latin typeface="Roboto"/>
                <a:ea typeface="Roboto"/>
                <a:cs typeface="Roboto"/>
                <a:sym typeface="Roboto"/>
              </a:rPr>
              <a:t>Licence CC BY-NC-SA 4.0. - https://creativecommons.org/licenses/by-nc-sa/4.0/</a:t>
            </a:r>
            <a:endParaRPr i="1" sz="1050">
              <a:solidFill>
                <a:srgbClr val="444746"/>
              </a:solidFill>
              <a:latin typeface="Roboto"/>
              <a:ea typeface="Roboto"/>
              <a:cs typeface="Roboto"/>
              <a:sym typeface="Roboto"/>
            </a:endParaRPr>
          </a:p>
        </p:txBody>
      </p:sp>
      <p:sp>
        <p:nvSpPr>
          <p:cNvPr id="69" name="Google Shape;69;p12"/>
          <p:cNvSpPr/>
          <p:nvPr/>
        </p:nvSpPr>
        <p:spPr>
          <a:xfrm>
            <a:off x="0" y="0"/>
            <a:ext cx="766800" cy="10440000"/>
          </a:xfrm>
          <a:prstGeom prst="rect">
            <a:avLst/>
          </a:prstGeom>
          <a:solidFill>
            <a:srgbClr val="213A8E"/>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_1">
  <p:cSld name="TITLE_1">
    <p:spTree>
      <p:nvGrpSpPr>
        <p:cNvPr id="70" name="Shape 70"/>
        <p:cNvGrpSpPr/>
        <p:nvPr/>
      </p:nvGrpSpPr>
      <p:grpSpPr>
        <a:xfrm>
          <a:off x="0" y="0"/>
          <a:ext cx="0" cy="0"/>
          <a:chOff x="0" y="0"/>
          <a:chExt cx="0" cy="0"/>
        </a:xfrm>
      </p:grpSpPr>
      <p:sp>
        <p:nvSpPr>
          <p:cNvPr id="71" name="Google Shape;71;p13"/>
          <p:cNvSpPr txBox="1"/>
          <p:nvPr>
            <p:ph type="ctrTitle"/>
          </p:nvPr>
        </p:nvSpPr>
        <p:spPr>
          <a:xfrm>
            <a:off x="257712" y="1511298"/>
            <a:ext cx="7044600" cy="416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72" name="Google Shape;72;p13"/>
          <p:cNvSpPr txBox="1"/>
          <p:nvPr>
            <p:ph idx="1" type="subTitle"/>
          </p:nvPr>
        </p:nvSpPr>
        <p:spPr>
          <a:xfrm>
            <a:off x="257705" y="5752555"/>
            <a:ext cx="7044600" cy="1608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73" name="Google Shape;73;p1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2" name="Shape 32"/>
        <p:cNvGrpSpPr/>
        <p:nvPr/>
      </p:nvGrpSpPr>
      <p:grpSpPr>
        <a:xfrm>
          <a:off x="0" y="0"/>
          <a:ext cx="0" cy="0"/>
          <a:chOff x="0" y="0"/>
          <a:chExt cx="0" cy="0"/>
        </a:xfrm>
      </p:grpSpPr>
      <p:sp>
        <p:nvSpPr>
          <p:cNvPr id="33" name="Google Shape;33;p3"/>
          <p:cNvSpPr txBox="1"/>
          <p:nvPr>
            <p:ph type="title"/>
          </p:nvPr>
        </p:nvSpPr>
        <p:spPr>
          <a:xfrm>
            <a:off x="257705" y="4365680"/>
            <a:ext cx="7044600" cy="17085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34" name="Google Shape;34;p3"/>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5" name="Shape 35"/>
        <p:cNvGrpSpPr/>
        <p:nvPr/>
      </p:nvGrpSpPr>
      <p:grpSpPr>
        <a:xfrm>
          <a:off x="0" y="0"/>
          <a:ext cx="0" cy="0"/>
          <a:chOff x="0" y="0"/>
          <a:chExt cx="0" cy="0"/>
        </a:xfrm>
      </p:grpSpPr>
      <p:sp>
        <p:nvSpPr>
          <p:cNvPr id="36" name="Google Shape;36;p4"/>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7" name="Google Shape;37;p4"/>
          <p:cNvSpPr txBox="1"/>
          <p:nvPr>
            <p:ph idx="1" type="body"/>
          </p:nvPr>
        </p:nvSpPr>
        <p:spPr>
          <a:xfrm>
            <a:off x="257705" y="2339232"/>
            <a:ext cx="7044600" cy="69345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38" name="Google Shape;38;p4"/>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9" name="Shape 39"/>
        <p:cNvGrpSpPr/>
        <p:nvPr/>
      </p:nvGrpSpPr>
      <p:grpSpPr>
        <a:xfrm>
          <a:off x="0" y="0"/>
          <a:ext cx="0" cy="0"/>
          <a:chOff x="0" y="0"/>
          <a:chExt cx="0" cy="0"/>
        </a:xfrm>
      </p:grpSpPr>
      <p:sp>
        <p:nvSpPr>
          <p:cNvPr id="40" name="Google Shape;40;p5"/>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1" name="Google Shape;41;p5"/>
          <p:cNvSpPr txBox="1"/>
          <p:nvPr>
            <p:ph idx="1" type="body"/>
          </p:nvPr>
        </p:nvSpPr>
        <p:spPr>
          <a:xfrm>
            <a:off x="257705"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5"/>
          <p:cNvSpPr txBox="1"/>
          <p:nvPr>
            <p:ph idx="2" type="body"/>
          </p:nvPr>
        </p:nvSpPr>
        <p:spPr>
          <a:xfrm>
            <a:off x="3995291" y="2339232"/>
            <a:ext cx="3306900" cy="69345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3" name="Google Shape;43;p5"/>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p6"/>
          <p:cNvSpPr txBox="1"/>
          <p:nvPr>
            <p:ph type="title"/>
          </p:nvPr>
        </p:nvSpPr>
        <p:spPr>
          <a:xfrm>
            <a:off x="257705" y="903288"/>
            <a:ext cx="7044600" cy="1162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6" name="Google Shape;46;p6"/>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7" name="Shape 47"/>
        <p:cNvGrpSpPr/>
        <p:nvPr/>
      </p:nvGrpSpPr>
      <p:grpSpPr>
        <a:xfrm>
          <a:off x="0" y="0"/>
          <a:ext cx="0" cy="0"/>
          <a:chOff x="0" y="0"/>
          <a:chExt cx="0" cy="0"/>
        </a:xfrm>
      </p:grpSpPr>
      <p:sp>
        <p:nvSpPr>
          <p:cNvPr id="48" name="Google Shape;48;p7"/>
          <p:cNvSpPr txBox="1"/>
          <p:nvPr>
            <p:ph type="title"/>
          </p:nvPr>
        </p:nvSpPr>
        <p:spPr>
          <a:xfrm>
            <a:off x="257705" y="1127727"/>
            <a:ext cx="2321700" cy="15339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9" name="Google Shape;49;p7"/>
          <p:cNvSpPr txBox="1"/>
          <p:nvPr>
            <p:ph idx="1" type="body"/>
          </p:nvPr>
        </p:nvSpPr>
        <p:spPr>
          <a:xfrm>
            <a:off x="257705" y="2820535"/>
            <a:ext cx="2321700" cy="6453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50" name="Google Shape;50;p7"/>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1" name="Shape 51"/>
        <p:cNvGrpSpPr/>
        <p:nvPr/>
      </p:nvGrpSpPr>
      <p:grpSpPr>
        <a:xfrm>
          <a:off x="0" y="0"/>
          <a:ext cx="0" cy="0"/>
          <a:chOff x="0" y="0"/>
          <a:chExt cx="0" cy="0"/>
        </a:xfrm>
      </p:grpSpPr>
      <p:sp>
        <p:nvSpPr>
          <p:cNvPr id="52" name="Google Shape;52;p8"/>
          <p:cNvSpPr txBox="1"/>
          <p:nvPr>
            <p:ph type="title"/>
          </p:nvPr>
        </p:nvSpPr>
        <p:spPr>
          <a:xfrm>
            <a:off x="405325" y="913690"/>
            <a:ext cx="5264700" cy="83034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53" name="Google Shape;53;p8"/>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4" name="Shape 54"/>
        <p:cNvGrpSpPr/>
        <p:nvPr/>
      </p:nvGrpSpPr>
      <p:grpSpPr>
        <a:xfrm>
          <a:off x="0" y="0"/>
          <a:ext cx="0" cy="0"/>
          <a:chOff x="0" y="0"/>
          <a:chExt cx="0" cy="0"/>
        </a:xfrm>
      </p:grpSpPr>
      <p:sp>
        <p:nvSpPr>
          <p:cNvPr id="55" name="Google Shape;55;p9"/>
          <p:cNvSpPr/>
          <p:nvPr/>
        </p:nvSpPr>
        <p:spPr>
          <a:xfrm>
            <a:off x="3780000" y="-254"/>
            <a:ext cx="3780000" cy="10440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9"/>
          <p:cNvSpPr txBox="1"/>
          <p:nvPr>
            <p:ph type="title"/>
          </p:nvPr>
        </p:nvSpPr>
        <p:spPr>
          <a:xfrm>
            <a:off x="219508" y="2503032"/>
            <a:ext cx="3344400" cy="30087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57" name="Google Shape;57;p9"/>
          <p:cNvSpPr txBox="1"/>
          <p:nvPr>
            <p:ph idx="1" type="subTitle"/>
          </p:nvPr>
        </p:nvSpPr>
        <p:spPr>
          <a:xfrm>
            <a:off x="219508" y="5689531"/>
            <a:ext cx="3344400" cy="25068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8" name="Google Shape;58;p9"/>
          <p:cNvSpPr txBox="1"/>
          <p:nvPr>
            <p:ph idx="2" type="body"/>
          </p:nvPr>
        </p:nvSpPr>
        <p:spPr>
          <a:xfrm>
            <a:off x="4083839" y="1469689"/>
            <a:ext cx="3172200" cy="75000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9" name="Google Shape;59;p9"/>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0" name="Shape 60"/>
        <p:cNvGrpSpPr/>
        <p:nvPr/>
      </p:nvGrpSpPr>
      <p:grpSpPr>
        <a:xfrm>
          <a:off x="0" y="0"/>
          <a:ext cx="0" cy="0"/>
          <a:chOff x="0" y="0"/>
          <a:chExt cx="0" cy="0"/>
        </a:xfrm>
      </p:grpSpPr>
      <p:sp>
        <p:nvSpPr>
          <p:cNvPr id="61" name="Google Shape;61;p10"/>
          <p:cNvSpPr txBox="1"/>
          <p:nvPr>
            <p:ph idx="12" type="sldNum"/>
          </p:nvPr>
        </p:nvSpPr>
        <p:spPr>
          <a:xfrm>
            <a:off x="7004788" y="9465147"/>
            <a:ext cx="453600" cy="7989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f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57705" y="903288"/>
            <a:ext cx="7044600" cy="1162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57705" y="2339232"/>
            <a:ext cx="7044600" cy="69345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004788" y="9465147"/>
            <a:ext cx="453600" cy="7989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f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hyperlink" Target="https://www.cnil.fr/fr/definition/donnee-personnelle" TargetMode="External"/><Relationship Id="rId4" Type="http://schemas.openxmlformats.org/officeDocument/2006/relationships/hyperlink" Target="https://linc.cnil.fr/fr/cookieviz-une-dataviz-en-temps-reel-du-tracking-de-votre-navigatio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xml"/><Relationship Id="rId3" Type="http://schemas.openxmlformats.org/officeDocument/2006/relationships/hyperlink" Target="https://voyageursdunumerique.org/fiche/outil-donnees-personnelles-et-identite-numerique/" TargetMode="External"/><Relationship Id="rId4" Type="http://schemas.openxmlformats.org/officeDocument/2006/relationships/hyperlink" Target="https://www.youtube.com/watch?reload=9&amp;v=u4M5lVYv3UI&amp;utm_source=Sarbacane&amp;utm_medium=EMAIL&amp;utm_campaign=News+Juin+2018+-+Mag+" TargetMode="External"/><Relationship Id="rId5" Type="http://schemas.openxmlformats.org/officeDocument/2006/relationships/hyperlink" Target="https://www.youtube.com/watch?reload=9&amp;v=u4M5lVYv3UI&amp;utm_source=Sarbacane&amp;utm_medium=EMAIL&amp;utm_campaign=News+Juin+2018+-+Mag+" TargetMode="External"/><Relationship Id="rId6" Type="http://schemas.openxmlformats.org/officeDocument/2006/relationships/hyperlink" Target="https://fr.wikipedia.org/wiki/Cookie_(informatiqu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4"/>
          <p:cNvSpPr txBox="1"/>
          <p:nvPr/>
        </p:nvSpPr>
        <p:spPr>
          <a:xfrm>
            <a:off x="1084500" y="379189"/>
            <a:ext cx="5833800" cy="42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2500">
                <a:solidFill>
                  <a:srgbClr val="213A8E"/>
                </a:solidFill>
              </a:rPr>
              <a:t>Fiche notion pour l’animation</a:t>
            </a:r>
            <a:endParaRPr b="1" sz="2500">
              <a:solidFill>
                <a:srgbClr val="213A8E"/>
              </a:solidFill>
            </a:endParaRPr>
          </a:p>
        </p:txBody>
      </p:sp>
      <p:sp>
        <p:nvSpPr>
          <p:cNvPr id="79" name="Google Shape;79;p14"/>
          <p:cNvSpPr txBox="1"/>
          <p:nvPr/>
        </p:nvSpPr>
        <p:spPr>
          <a:xfrm>
            <a:off x="1084500" y="979950"/>
            <a:ext cx="6167100" cy="821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fr" sz="1500">
                <a:solidFill>
                  <a:srgbClr val="213A8E"/>
                </a:solidFill>
              </a:rPr>
              <a:t>Les données personnelles : </a:t>
            </a:r>
            <a:endParaRPr b="1" sz="1500">
              <a:solidFill>
                <a:srgbClr val="213A8E"/>
              </a:solidFill>
            </a:endParaRPr>
          </a:p>
          <a:p>
            <a:pPr indent="0" lvl="0" marL="0" rtl="0" algn="l">
              <a:lnSpc>
                <a:spcPct val="115000"/>
              </a:lnSpc>
              <a:spcBef>
                <a:spcPts val="1200"/>
              </a:spcBef>
              <a:spcAft>
                <a:spcPts val="0"/>
              </a:spcAft>
              <a:buClr>
                <a:schemeClr val="dk1"/>
              </a:buClr>
              <a:buSzPts val="1100"/>
              <a:buFont typeface="Arial"/>
              <a:buNone/>
            </a:pPr>
            <a:r>
              <a:rPr lang="fr" sz="1100">
                <a:solidFill>
                  <a:srgbClr val="213A8E"/>
                </a:solidFill>
              </a:rPr>
              <a:t>Une donnée personnelle est toute information se rapportant à une personne physique identifiée ou identifiable. Mais, parce qu’elles concernent des personnes, celles-ci doivent en conserver la maîtrise.</a:t>
            </a:r>
            <a:endParaRPr sz="1100">
              <a:solidFill>
                <a:srgbClr val="213A8E"/>
              </a:solidFill>
            </a:endParaRPr>
          </a:p>
          <a:p>
            <a:pPr indent="0" lvl="0" marL="0" rtl="0" algn="l">
              <a:lnSpc>
                <a:spcPct val="115000"/>
              </a:lnSpc>
              <a:spcBef>
                <a:spcPts val="1200"/>
              </a:spcBef>
              <a:spcAft>
                <a:spcPts val="0"/>
              </a:spcAft>
              <a:buClr>
                <a:schemeClr val="dk1"/>
              </a:buClr>
              <a:buSzPts val="1100"/>
              <a:buFont typeface="Arial"/>
              <a:buNone/>
            </a:pPr>
            <a:r>
              <a:rPr lang="fr" sz="1100">
                <a:solidFill>
                  <a:srgbClr val="213A8E"/>
                </a:solidFill>
              </a:rPr>
              <a:t>Une personne physique peut être identifiée :</a:t>
            </a:r>
            <a:endParaRPr sz="1100">
              <a:solidFill>
                <a:srgbClr val="213A8E"/>
              </a:solidFill>
            </a:endParaRPr>
          </a:p>
          <a:p>
            <a:pPr indent="-298450" lvl="0" marL="457200" rtl="0" algn="l">
              <a:lnSpc>
                <a:spcPct val="115000"/>
              </a:lnSpc>
              <a:spcBef>
                <a:spcPts val="1200"/>
              </a:spcBef>
              <a:spcAft>
                <a:spcPts val="0"/>
              </a:spcAft>
              <a:buClr>
                <a:srgbClr val="213A8E"/>
              </a:buClr>
              <a:buSzPts val="1100"/>
              <a:buFont typeface="Arial"/>
              <a:buChar char="●"/>
            </a:pPr>
            <a:r>
              <a:rPr lang="fr" sz="1100">
                <a:solidFill>
                  <a:srgbClr val="213A8E"/>
                </a:solidFill>
              </a:rPr>
              <a:t>directement (exemple : nom et prénom) ;</a:t>
            </a:r>
            <a:endParaRPr sz="1100">
              <a:solidFill>
                <a:srgbClr val="213A8E"/>
              </a:solidFill>
            </a:endParaRPr>
          </a:p>
          <a:p>
            <a:pPr indent="-298450" lvl="0" marL="457200" rtl="0" algn="l">
              <a:lnSpc>
                <a:spcPct val="115000"/>
              </a:lnSpc>
              <a:spcBef>
                <a:spcPts val="0"/>
              </a:spcBef>
              <a:spcAft>
                <a:spcPts val="0"/>
              </a:spcAft>
              <a:buClr>
                <a:srgbClr val="213A8E"/>
              </a:buClr>
              <a:buSzPts val="1100"/>
              <a:buFont typeface="Arial"/>
              <a:buChar char="●"/>
            </a:pPr>
            <a:r>
              <a:rPr lang="fr" sz="1100">
                <a:solidFill>
                  <a:srgbClr val="213A8E"/>
                </a:solidFill>
              </a:rPr>
              <a:t>indirectement (exemple : par un numéro de téléphone ou de plaque d’immatriculation, un identifiant tel que le numéro de sécurité sociale, une adresse postale ou courriel, mais aussi la voix ou l’image).</a:t>
            </a:r>
            <a:endParaRPr sz="1100">
              <a:solidFill>
                <a:srgbClr val="213A8E"/>
              </a:solidFill>
            </a:endParaRPr>
          </a:p>
          <a:p>
            <a:pPr indent="0" lvl="0" marL="0" rtl="0" algn="l">
              <a:lnSpc>
                <a:spcPct val="115000"/>
              </a:lnSpc>
              <a:spcBef>
                <a:spcPts val="2800"/>
              </a:spcBef>
              <a:spcAft>
                <a:spcPts val="0"/>
              </a:spcAft>
              <a:buClr>
                <a:schemeClr val="dk1"/>
              </a:buClr>
              <a:buSzPts val="1100"/>
              <a:buFont typeface="Arial"/>
              <a:buNone/>
            </a:pPr>
            <a:r>
              <a:rPr lang="fr" sz="1100">
                <a:solidFill>
                  <a:srgbClr val="213A8E"/>
                </a:solidFill>
              </a:rPr>
              <a:t>L’identification d’une personne physique peut être réalisée :</a:t>
            </a:r>
            <a:endParaRPr sz="1100">
              <a:solidFill>
                <a:srgbClr val="213A8E"/>
              </a:solidFill>
            </a:endParaRPr>
          </a:p>
          <a:p>
            <a:pPr indent="-298450" lvl="0" marL="457200" rtl="0" algn="l">
              <a:lnSpc>
                <a:spcPct val="115000"/>
              </a:lnSpc>
              <a:spcBef>
                <a:spcPts val="1200"/>
              </a:spcBef>
              <a:spcAft>
                <a:spcPts val="0"/>
              </a:spcAft>
              <a:buClr>
                <a:srgbClr val="213A8E"/>
              </a:buClr>
              <a:buSzPts val="1100"/>
              <a:buFont typeface="Arial"/>
              <a:buChar char="●"/>
            </a:pPr>
            <a:r>
              <a:rPr lang="fr" sz="1100">
                <a:solidFill>
                  <a:srgbClr val="213A8E"/>
                </a:solidFill>
              </a:rPr>
              <a:t>à partir d’une seule donnée (exemple : nom) ;</a:t>
            </a:r>
            <a:endParaRPr sz="1100">
              <a:solidFill>
                <a:srgbClr val="213A8E"/>
              </a:solidFill>
            </a:endParaRPr>
          </a:p>
          <a:p>
            <a:pPr indent="-298450" lvl="0" marL="457200" rtl="0" algn="l">
              <a:lnSpc>
                <a:spcPct val="115000"/>
              </a:lnSpc>
              <a:spcBef>
                <a:spcPts val="0"/>
              </a:spcBef>
              <a:spcAft>
                <a:spcPts val="0"/>
              </a:spcAft>
              <a:buClr>
                <a:srgbClr val="213A8E"/>
              </a:buClr>
              <a:buSzPts val="1100"/>
              <a:buFont typeface="Arial"/>
              <a:buChar char="●"/>
            </a:pPr>
            <a:r>
              <a:rPr lang="fr" sz="1100">
                <a:solidFill>
                  <a:srgbClr val="213A8E"/>
                </a:solidFill>
              </a:rPr>
              <a:t>à partir du croisement d’un ensemble de données (exemple : une femme vivant à telle adresse, née tel jour et membre dans telle association).</a:t>
            </a:r>
            <a:endParaRPr sz="1100">
              <a:solidFill>
                <a:srgbClr val="213A8E"/>
              </a:solidFill>
            </a:endParaRPr>
          </a:p>
          <a:p>
            <a:pPr indent="0" lvl="0" marL="0" rtl="0" algn="l">
              <a:lnSpc>
                <a:spcPct val="115000"/>
              </a:lnSpc>
              <a:spcBef>
                <a:spcPts val="2800"/>
              </a:spcBef>
              <a:spcAft>
                <a:spcPts val="0"/>
              </a:spcAft>
              <a:buClr>
                <a:schemeClr val="dk1"/>
              </a:buClr>
              <a:buSzPts val="1100"/>
              <a:buFont typeface="Arial"/>
              <a:buNone/>
            </a:pPr>
            <a:r>
              <a:rPr lang="fr" sz="1100">
                <a:solidFill>
                  <a:srgbClr val="213A8E"/>
                </a:solidFill>
              </a:rPr>
              <a:t>Par contre, des coordonnées d’entreprises (par exemple, l’entreprise « Compagnie A » avec son adresse postale, le numéro de téléphone de son standard et un courriel de contact générique « compagnie1[@]email.fr ») ne sont pas, en principe, des données personnelles.</a:t>
            </a:r>
            <a:endParaRPr sz="1100">
              <a:solidFill>
                <a:srgbClr val="213A8E"/>
              </a:solidFill>
            </a:endParaRPr>
          </a:p>
          <a:p>
            <a:pPr indent="0" lvl="0" marL="0" rtl="0" algn="r">
              <a:spcBef>
                <a:spcPts val="1200"/>
              </a:spcBef>
              <a:spcAft>
                <a:spcPts val="0"/>
              </a:spcAft>
              <a:buNone/>
            </a:pPr>
            <a:r>
              <a:rPr b="1" lang="fr" sz="1000" u="sng">
                <a:solidFill>
                  <a:srgbClr val="213A8E"/>
                </a:solidFill>
                <a:hlinkClick r:id="rId3">
                  <a:extLst>
                    <a:ext uri="{A12FA001-AC4F-418D-AE19-62706E023703}">
                      <ahyp:hlinkClr val="tx"/>
                    </a:ext>
                  </a:extLst>
                </a:hlinkClick>
              </a:rPr>
              <a:t>https://www.cnil.fr/fr/definition/donnee-personnelle</a:t>
            </a:r>
            <a:r>
              <a:rPr b="1" lang="fr" sz="1000">
                <a:solidFill>
                  <a:srgbClr val="213A8E"/>
                </a:solidFill>
              </a:rPr>
              <a:t> - vu le 28/06/2024</a:t>
            </a:r>
            <a:endParaRPr b="1" sz="1000">
              <a:solidFill>
                <a:srgbClr val="213A8E"/>
              </a:solidFill>
            </a:endParaRPr>
          </a:p>
          <a:p>
            <a:pPr indent="0" lvl="0" marL="0" rtl="0" algn="r">
              <a:spcBef>
                <a:spcPts val="0"/>
              </a:spcBef>
              <a:spcAft>
                <a:spcPts val="0"/>
              </a:spcAft>
              <a:buNone/>
            </a:pPr>
            <a:r>
              <a:t/>
            </a:r>
            <a:endParaRPr b="1" sz="1000">
              <a:solidFill>
                <a:srgbClr val="213A8E"/>
              </a:solidFill>
            </a:endParaRPr>
          </a:p>
          <a:p>
            <a:pPr indent="0" lvl="0" marL="0" rtl="0" algn="just">
              <a:lnSpc>
                <a:spcPct val="115000"/>
              </a:lnSpc>
              <a:spcBef>
                <a:spcPts val="0"/>
              </a:spcBef>
              <a:spcAft>
                <a:spcPts val="0"/>
              </a:spcAft>
              <a:buClr>
                <a:schemeClr val="dk1"/>
              </a:buClr>
              <a:buSzPts val="1100"/>
              <a:buFont typeface="Arial"/>
              <a:buNone/>
            </a:pPr>
            <a:r>
              <a:rPr b="1" lang="fr" sz="1500">
                <a:solidFill>
                  <a:srgbClr val="213A8E"/>
                </a:solidFill>
              </a:rPr>
              <a:t>Les traces involontaires et les cookies </a:t>
            </a:r>
            <a:endParaRPr b="1" sz="15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Chaque connexion à Internet laisse des traces, souvent à votre insu, comme votre adresse IP, votre position, votre système d’exploitation, ou les sites que vous visitez. </a:t>
            </a:r>
            <a:endParaRPr sz="11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Ces données incluent aussi des informations personnelles, comme vos habitudes, préférences, centres d’intérêt, ou état de santé. Elles permettent de dresser un portrait précis de vous pour personnaliser votre navigation et cibler les publicités. </a:t>
            </a:r>
            <a:endParaRPr sz="11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Par exemple, une recherche pour un canapé peut entraîner l’apparition de publicités pour des canapés. </a:t>
            </a:r>
            <a:endParaRPr sz="11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Ces informations sont collectées via des cookies, de petits fichiers texte qui mémorisent des données liées à votre navigation, comme vos identifiants ou le contenu d’un panier d’achat.</a:t>
            </a:r>
            <a:endParaRPr sz="1100">
              <a:solidFill>
                <a:srgbClr val="213A8E"/>
              </a:solidFill>
            </a:endParaRPr>
          </a:p>
          <a:p>
            <a:pPr indent="0" lvl="0" marL="0" rtl="0" algn="just">
              <a:lnSpc>
                <a:spcPct val="115000"/>
              </a:lnSpc>
              <a:spcBef>
                <a:spcPts val="1100"/>
              </a:spcBef>
              <a:spcAft>
                <a:spcPts val="1100"/>
              </a:spcAft>
              <a:buClr>
                <a:schemeClr val="dk1"/>
              </a:buClr>
              <a:buSzPts val="1100"/>
              <a:buFont typeface="Arial"/>
              <a:buNone/>
            </a:pPr>
            <a:r>
              <a:rPr lang="fr" sz="1100">
                <a:solidFill>
                  <a:srgbClr val="213A8E"/>
                </a:solidFill>
              </a:rPr>
              <a:t>Pour visualiser en temps réel l’ampleur des cookies qui transitent via votre navigation Internet, vous pouvez utiliser l’outil </a:t>
            </a:r>
            <a:r>
              <a:rPr lang="fr" sz="1100" u="sng">
                <a:solidFill>
                  <a:schemeClr val="hlink"/>
                </a:solidFill>
                <a:hlinkClick r:id="rId4"/>
              </a:rPr>
              <a:t>CookieViz</a:t>
            </a:r>
            <a:r>
              <a:rPr lang="fr" sz="1100">
                <a:solidFill>
                  <a:srgbClr val="213A8E"/>
                </a:solidFill>
              </a:rPr>
              <a:t>, développé par la Cnil. </a:t>
            </a:r>
            <a:endParaRPr b="1" sz="1000">
              <a:solidFill>
                <a:srgbClr val="213A8E"/>
              </a:solidFill>
            </a:endParaRPr>
          </a:p>
        </p:txBody>
      </p:sp>
      <p:sp>
        <p:nvSpPr>
          <p:cNvPr id="80" name="Google Shape;80;p14"/>
          <p:cNvSpPr txBox="1"/>
          <p:nvPr/>
        </p:nvSpPr>
        <p:spPr>
          <a:xfrm rot="-5400000">
            <a:off x="-1492200" y="8069250"/>
            <a:ext cx="3845400" cy="51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1800">
                <a:solidFill>
                  <a:schemeClr val="lt1"/>
                </a:solidFill>
              </a:rPr>
              <a:t>DONNÉES PERSONNELLES</a:t>
            </a:r>
            <a:endParaRPr b="1" sz="1800">
              <a:solidFill>
                <a:schemeClr val="lt1"/>
              </a:solidFill>
            </a:endParaRPr>
          </a:p>
        </p:txBody>
      </p:sp>
      <p:sp>
        <p:nvSpPr>
          <p:cNvPr id="81" name="Google Shape;81;p14"/>
          <p:cNvSpPr/>
          <p:nvPr/>
        </p:nvSpPr>
        <p:spPr>
          <a:xfrm>
            <a:off x="224630" y="500142"/>
            <a:ext cx="354586" cy="353645"/>
          </a:xfrm>
          <a:custGeom>
            <a:rect b="b" l="l" r="r" t="t"/>
            <a:pathLst>
              <a:path extrusionOk="0" h="11658" w="11689">
                <a:moveTo>
                  <a:pt x="5829" y="2458"/>
                </a:moveTo>
                <a:cubicBezTo>
                  <a:pt x="6207" y="2458"/>
                  <a:pt x="6491" y="2773"/>
                  <a:pt x="6491" y="3120"/>
                </a:cubicBezTo>
                <a:cubicBezTo>
                  <a:pt x="6522" y="3466"/>
                  <a:pt x="6207" y="3781"/>
                  <a:pt x="5829" y="3781"/>
                </a:cubicBezTo>
                <a:cubicBezTo>
                  <a:pt x="5419" y="3781"/>
                  <a:pt x="5136" y="3466"/>
                  <a:pt x="5136" y="3120"/>
                </a:cubicBezTo>
                <a:cubicBezTo>
                  <a:pt x="5136" y="2742"/>
                  <a:pt x="5482" y="2458"/>
                  <a:pt x="5829" y="2458"/>
                </a:cubicBezTo>
                <a:close/>
                <a:moveTo>
                  <a:pt x="5860" y="4474"/>
                </a:moveTo>
                <a:cubicBezTo>
                  <a:pt x="6238" y="4474"/>
                  <a:pt x="6522" y="4789"/>
                  <a:pt x="6522" y="5136"/>
                </a:cubicBezTo>
                <a:lnTo>
                  <a:pt x="6522" y="8570"/>
                </a:lnTo>
                <a:cubicBezTo>
                  <a:pt x="6522" y="8948"/>
                  <a:pt x="6207" y="9232"/>
                  <a:pt x="5860" y="9232"/>
                </a:cubicBezTo>
                <a:cubicBezTo>
                  <a:pt x="5451" y="9232"/>
                  <a:pt x="5199" y="8917"/>
                  <a:pt x="5199" y="8570"/>
                </a:cubicBezTo>
                <a:lnTo>
                  <a:pt x="5199" y="5136"/>
                </a:lnTo>
                <a:cubicBezTo>
                  <a:pt x="5199" y="4726"/>
                  <a:pt x="5514" y="4474"/>
                  <a:pt x="5860" y="4474"/>
                </a:cubicBezTo>
                <a:close/>
                <a:moveTo>
                  <a:pt x="5829" y="1"/>
                </a:moveTo>
                <a:cubicBezTo>
                  <a:pt x="2615" y="1"/>
                  <a:pt x="0" y="2647"/>
                  <a:pt x="0" y="5829"/>
                </a:cubicBezTo>
                <a:cubicBezTo>
                  <a:pt x="0" y="9043"/>
                  <a:pt x="2615" y="11657"/>
                  <a:pt x="5829" y="11657"/>
                </a:cubicBezTo>
                <a:cubicBezTo>
                  <a:pt x="9011" y="11657"/>
                  <a:pt x="11657" y="9043"/>
                  <a:pt x="11657" y="5829"/>
                </a:cubicBezTo>
                <a:cubicBezTo>
                  <a:pt x="11689" y="2647"/>
                  <a:pt x="9042" y="1"/>
                  <a:pt x="582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5"/>
          <p:cNvSpPr txBox="1"/>
          <p:nvPr/>
        </p:nvSpPr>
        <p:spPr>
          <a:xfrm>
            <a:off x="446775" y="435825"/>
            <a:ext cx="5946000" cy="9041700"/>
          </a:xfrm>
          <a:prstGeom prst="rect">
            <a:avLst/>
          </a:prstGeom>
          <a:noFill/>
          <a:ln>
            <a:noFill/>
          </a:ln>
        </p:spPr>
        <p:txBody>
          <a:bodyPr anchorCtr="0" anchor="t" bIns="91425" lIns="91425" spcFirstLastPara="1" rIns="91425" wrap="square" tIns="91425">
            <a:noAutofit/>
          </a:bodyPr>
          <a:lstStyle/>
          <a:p>
            <a:pPr indent="0" lvl="0" marL="0" rtl="0" algn="just">
              <a:lnSpc>
                <a:spcPct val="115000"/>
              </a:lnSpc>
              <a:spcBef>
                <a:spcPts val="0"/>
              </a:spcBef>
              <a:spcAft>
                <a:spcPts val="0"/>
              </a:spcAft>
              <a:buClr>
                <a:schemeClr val="dk1"/>
              </a:buClr>
              <a:buSzPts val="1100"/>
              <a:buFont typeface="Arial"/>
              <a:buNone/>
            </a:pPr>
            <a:r>
              <a:rPr lang="fr" sz="1100">
                <a:solidFill>
                  <a:srgbClr val="213A8E"/>
                </a:solidFill>
              </a:rPr>
              <a:t>Bien que critiqués ces dernières années, il faut noter que</a:t>
            </a:r>
            <a:r>
              <a:rPr b="1" i="1" lang="fr" sz="1100">
                <a:solidFill>
                  <a:srgbClr val="213A8E"/>
                </a:solidFill>
              </a:rPr>
              <a:t> les cookies ne sont ni des logiciels espions ni des virus et qu’ils sont totalement inoffensifs</a:t>
            </a:r>
            <a:r>
              <a:rPr lang="fr" sz="1100">
                <a:solidFill>
                  <a:srgbClr val="213A8E"/>
                </a:solidFill>
              </a:rPr>
              <a:t>. Dès votre arrivée sur un site, vous avez la possibilité de configurer facilement vos préférences concernant leur utilisation. Toutefois, certains cookies sont indispensables au fonctionnement de certains sites et ne peuvent pas être désactivés.</a:t>
            </a:r>
            <a:endParaRPr sz="11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Parmi les traces involontaires, on peut également parler des “traces héritées”. Ce sont les informations que l’on retrouve sur Internet et qui vous concernent mais que vous n’avez pas publiées vous-même. Cela peut-être par exemple, une photo postée par un ou une de vos amis sur les réseaux sociaux, ou un article qui mentionne votre nom.</a:t>
            </a:r>
            <a:endParaRPr sz="11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b="1" lang="fr" sz="1500">
                <a:solidFill>
                  <a:srgbClr val="213A8E"/>
                </a:solidFill>
              </a:rPr>
              <a:t>Les traces volontaires</a:t>
            </a:r>
            <a:endParaRPr b="1" sz="15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Les traces volontaires sur Internet incluent les photos, informations professionnelles, likes sur les réseaux sociaux ou avis en ligne que vous partagez. Ces données, visibles par d'autres, comme un employeur, nécessitent une attention particulière, car elles sont souvent difficiles à effacer ou à contrôler.</a:t>
            </a:r>
            <a:endParaRPr sz="1100">
              <a:solidFill>
                <a:srgbClr val="213A8E"/>
              </a:solidFill>
            </a:endParaRPr>
          </a:p>
          <a:p>
            <a:pPr indent="0" lvl="0" marL="0" rtl="0" algn="l">
              <a:lnSpc>
                <a:spcPct val="115000"/>
              </a:lnSpc>
              <a:spcBef>
                <a:spcPts val="1900"/>
              </a:spcBef>
              <a:spcAft>
                <a:spcPts val="0"/>
              </a:spcAft>
              <a:buClr>
                <a:schemeClr val="dk1"/>
              </a:buClr>
              <a:buSzPts val="1100"/>
              <a:buFont typeface="Arial"/>
              <a:buNone/>
            </a:pPr>
            <a:r>
              <a:rPr b="1" lang="fr" sz="1500">
                <a:solidFill>
                  <a:srgbClr val="213A8E"/>
                </a:solidFill>
              </a:rPr>
              <a:t>A quoi et à qui servent-elles ?</a:t>
            </a:r>
            <a:endParaRPr b="1" sz="15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Les données personnelles servent à vous identifier en ligne, passer des commandes ou accéder à des services, mais elles alimentent également un marché lucratif. Les sites et applications les utilisent souvent à des fins commerciales, voire les revendent pour cibler la publicité. Environ 75 % des applications collectent régulièrement des données comme vos contacts, photos ou position. La vente de ces données est légale si elle respecte les règles du RGPD.</a:t>
            </a:r>
            <a:endParaRPr sz="1100">
              <a:solidFill>
                <a:srgbClr val="213A8E"/>
              </a:solidFill>
            </a:endParaRPr>
          </a:p>
          <a:p>
            <a:pPr indent="0" lvl="0" marL="0" rtl="0" algn="just">
              <a:lnSpc>
                <a:spcPct val="115000"/>
              </a:lnSpc>
              <a:spcBef>
                <a:spcPts val="1100"/>
              </a:spcBef>
              <a:spcAft>
                <a:spcPts val="0"/>
              </a:spcAft>
              <a:buClr>
                <a:schemeClr val="dk1"/>
              </a:buClr>
              <a:buSzPts val="1100"/>
              <a:buFont typeface="Arial"/>
              <a:buNone/>
            </a:pPr>
            <a:r>
              <a:rPr lang="fr" sz="1100">
                <a:solidFill>
                  <a:srgbClr val="213A8E"/>
                </a:solidFill>
              </a:rPr>
              <a:t>N’oubliez pas… Si c’est gratuit, c’est vous le produit ! Les sites gratuits doivent trouver des moyens de se financer, la ventes de données personnelles en est un.</a:t>
            </a:r>
            <a:endParaRPr sz="1100">
              <a:solidFill>
                <a:srgbClr val="213A8E"/>
              </a:solidFill>
            </a:endParaRPr>
          </a:p>
          <a:p>
            <a:pPr indent="0" lvl="0" marL="0" rtl="0" algn="l">
              <a:lnSpc>
                <a:spcPct val="115000"/>
              </a:lnSpc>
              <a:spcBef>
                <a:spcPts val="1200"/>
              </a:spcBef>
              <a:spcAft>
                <a:spcPts val="0"/>
              </a:spcAft>
              <a:buNone/>
            </a:pPr>
            <a:r>
              <a:rPr lang="fr" sz="1100">
                <a:solidFill>
                  <a:srgbClr val="213A8E"/>
                </a:solidFill>
              </a:rPr>
              <a:t>Les données personnelles ne servent pas qu’à la publicité, elles peuvent aussi être utilisées à des fins de propagande. Par exemple, certains partis politiques adaptent leur contenu en fonction des profils des électeurs. Le scandale Cambridge Analytica en est une illustration : l’entreprise a exploité les données de plus de 50 millions d’utilisateurs Facebook pour créer des profils ciblés et influencer la campagne présidentielle de Donald Trump.</a:t>
            </a:r>
            <a:endParaRPr sz="1100">
              <a:solidFill>
                <a:srgbClr val="213A8E"/>
              </a:solidFill>
            </a:endParaRPr>
          </a:p>
          <a:p>
            <a:pPr indent="0" lvl="0" marL="0" rtl="0" algn="r">
              <a:lnSpc>
                <a:spcPct val="115000"/>
              </a:lnSpc>
              <a:spcBef>
                <a:spcPts val="1200"/>
              </a:spcBef>
              <a:spcAft>
                <a:spcPts val="0"/>
              </a:spcAft>
              <a:buClr>
                <a:schemeClr val="dk1"/>
              </a:buClr>
              <a:buSzPts val="1100"/>
              <a:buFont typeface="Arial"/>
              <a:buNone/>
            </a:pPr>
            <a:r>
              <a:rPr lang="fr" sz="1100">
                <a:solidFill>
                  <a:srgbClr val="213A8E"/>
                </a:solidFill>
              </a:rPr>
              <a:t>(résumé </a:t>
            </a:r>
            <a:r>
              <a:rPr b="1" lang="fr" sz="1000" u="sng">
                <a:solidFill>
                  <a:schemeClr val="hlink"/>
                </a:solidFill>
                <a:hlinkClick r:id="rId3"/>
              </a:rPr>
              <a:t>Outil – Données personnelles et identité numérique</a:t>
            </a:r>
            <a:r>
              <a:rPr b="1" lang="fr" sz="1000">
                <a:solidFill>
                  <a:srgbClr val="213A8E"/>
                </a:solidFill>
              </a:rPr>
              <a:t> </a:t>
            </a:r>
            <a:r>
              <a:rPr b="1" lang="fr" sz="1000">
                <a:solidFill>
                  <a:srgbClr val="213A8E"/>
                </a:solidFill>
              </a:rPr>
              <a:t>- vu le 28/06/24)</a:t>
            </a:r>
            <a:endParaRPr b="1" sz="1000">
              <a:solidFill>
                <a:srgbClr val="213A8E"/>
              </a:solidFill>
            </a:endParaRPr>
          </a:p>
          <a:p>
            <a:pPr indent="0" lvl="0" marL="0" marR="0" rtl="0" algn="l">
              <a:lnSpc>
                <a:spcPct val="115000"/>
              </a:lnSpc>
              <a:spcBef>
                <a:spcPts val="1900"/>
              </a:spcBef>
              <a:spcAft>
                <a:spcPts val="0"/>
              </a:spcAft>
              <a:buNone/>
            </a:pPr>
            <a:r>
              <a:rPr b="1" lang="fr" sz="1500">
                <a:solidFill>
                  <a:srgbClr val="213A8E"/>
                </a:solidFill>
              </a:rPr>
              <a:t>Ressources complémentaires</a:t>
            </a:r>
            <a:endParaRPr b="1" sz="1500">
              <a:solidFill>
                <a:srgbClr val="213A8E"/>
              </a:solidFill>
            </a:endParaRPr>
          </a:p>
          <a:p>
            <a:pPr indent="0" lvl="0" marL="0" rtl="0" algn="just">
              <a:lnSpc>
                <a:spcPct val="115000"/>
              </a:lnSpc>
              <a:spcBef>
                <a:spcPts val="1100"/>
              </a:spcBef>
              <a:spcAft>
                <a:spcPts val="0"/>
              </a:spcAft>
              <a:buNone/>
            </a:pPr>
            <a:r>
              <a:rPr lang="fr" sz="1100">
                <a:solidFill>
                  <a:schemeClr val="dk1"/>
                </a:solidFill>
              </a:rPr>
              <a:t>Le RGPD (Règlement Général de la Protection des Données) expliqué en une</a:t>
            </a:r>
            <a:r>
              <a:rPr lang="fr" sz="1100">
                <a:solidFill>
                  <a:schemeClr val="dk1"/>
                </a:solidFill>
                <a:uFill>
                  <a:noFill/>
                </a:uFill>
                <a:hlinkClick r:id="rId4">
                  <a:extLst>
                    <a:ext uri="{A12FA001-AC4F-418D-AE19-62706E023703}">
                      <ahyp:hlinkClr val="tx"/>
                    </a:ext>
                  </a:extLst>
                </a:hlinkClick>
              </a:rPr>
              <a:t> </a:t>
            </a:r>
            <a:r>
              <a:rPr lang="fr" sz="1100" u="sng">
                <a:solidFill>
                  <a:schemeClr val="dk1"/>
                </a:solidFill>
                <a:hlinkClick r:id="rId5">
                  <a:extLst>
                    <a:ext uri="{A12FA001-AC4F-418D-AE19-62706E023703}">
                      <ahyp:hlinkClr val="tx"/>
                    </a:ext>
                  </a:extLst>
                </a:hlinkClick>
              </a:rPr>
              <a:t>vidéo</a:t>
            </a:r>
            <a:endParaRPr b="1" sz="1500">
              <a:solidFill>
                <a:srgbClr val="213A8E"/>
              </a:solidFill>
            </a:endParaRPr>
          </a:p>
          <a:p>
            <a:pPr indent="0" lvl="0" marL="0" rtl="0" algn="just">
              <a:lnSpc>
                <a:spcPct val="115000"/>
              </a:lnSpc>
              <a:spcBef>
                <a:spcPts val="1100"/>
              </a:spcBef>
              <a:spcAft>
                <a:spcPts val="1100"/>
              </a:spcAft>
              <a:buClr>
                <a:schemeClr val="dk1"/>
              </a:buClr>
              <a:buSzPts val="1100"/>
              <a:buFont typeface="Arial"/>
              <a:buNone/>
            </a:pPr>
            <a:r>
              <a:rPr lang="fr" sz="1100">
                <a:solidFill>
                  <a:srgbClr val="213A8E"/>
                </a:solidFill>
              </a:rPr>
              <a:t>La page wikipedia dédiée aux </a:t>
            </a:r>
            <a:r>
              <a:rPr lang="fr" sz="1100" u="sng">
                <a:solidFill>
                  <a:schemeClr val="hlink"/>
                </a:solidFill>
                <a:hlinkClick r:id="rId6"/>
              </a:rPr>
              <a:t>cookies</a:t>
            </a:r>
            <a:endParaRPr sz="1100">
              <a:solidFill>
                <a:srgbClr val="213A8E"/>
              </a:solidFill>
            </a:endParaRPr>
          </a:p>
        </p:txBody>
      </p:sp>
      <p:sp>
        <p:nvSpPr>
          <p:cNvPr id="87" name="Google Shape;87;p15"/>
          <p:cNvSpPr txBox="1"/>
          <p:nvPr/>
        </p:nvSpPr>
        <p:spPr>
          <a:xfrm flipH="1" rot="5400000">
            <a:off x="5405250" y="7893575"/>
            <a:ext cx="3600900" cy="51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fr" sz="1800">
                <a:solidFill>
                  <a:schemeClr val="lt1"/>
                </a:solidFill>
              </a:rPr>
              <a:t>DONNÉES PERSONNELLES</a:t>
            </a:r>
            <a:endParaRPr b="1" sz="1800">
              <a:solidFill>
                <a:schemeClr val="lt1"/>
              </a:solidFill>
            </a:endParaRPr>
          </a:p>
        </p:txBody>
      </p:sp>
      <p:sp>
        <p:nvSpPr>
          <p:cNvPr id="88" name="Google Shape;88;p15"/>
          <p:cNvSpPr/>
          <p:nvPr/>
        </p:nvSpPr>
        <p:spPr>
          <a:xfrm>
            <a:off x="7063580" y="500142"/>
            <a:ext cx="354586" cy="353645"/>
          </a:xfrm>
          <a:custGeom>
            <a:rect b="b" l="l" r="r" t="t"/>
            <a:pathLst>
              <a:path extrusionOk="0" h="11658" w="11689">
                <a:moveTo>
                  <a:pt x="5829" y="2458"/>
                </a:moveTo>
                <a:cubicBezTo>
                  <a:pt x="6207" y="2458"/>
                  <a:pt x="6491" y="2773"/>
                  <a:pt x="6491" y="3120"/>
                </a:cubicBezTo>
                <a:cubicBezTo>
                  <a:pt x="6522" y="3466"/>
                  <a:pt x="6207" y="3781"/>
                  <a:pt x="5829" y="3781"/>
                </a:cubicBezTo>
                <a:cubicBezTo>
                  <a:pt x="5419" y="3781"/>
                  <a:pt x="5136" y="3466"/>
                  <a:pt x="5136" y="3120"/>
                </a:cubicBezTo>
                <a:cubicBezTo>
                  <a:pt x="5136" y="2742"/>
                  <a:pt x="5482" y="2458"/>
                  <a:pt x="5829" y="2458"/>
                </a:cubicBezTo>
                <a:close/>
                <a:moveTo>
                  <a:pt x="5860" y="4474"/>
                </a:moveTo>
                <a:cubicBezTo>
                  <a:pt x="6238" y="4474"/>
                  <a:pt x="6522" y="4789"/>
                  <a:pt x="6522" y="5136"/>
                </a:cubicBezTo>
                <a:lnTo>
                  <a:pt x="6522" y="8570"/>
                </a:lnTo>
                <a:cubicBezTo>
                  <a:pt x="6522" y="8948"/>
                  <a:pt x="6207" y="9232"/>
                  <a:pt x="5860" y="9232"/>
                </a:cubicBezTo>
                <a:cubicBezTo>
                  <a:pt x="5451" y="9232"/>
                  <a:pt x="5199" y="8917"/>
                  <a:pt x="5199" y="8570"/>
                </a:cubicBezTo>
                <a:lnTo>
                  <a:pt x="5199" y="5136"/>
                </a:lnTo>
                <a:cubicBezTo>
                  <a:pt x="5199" y="4726"/>
                  <a:pt x="5514" y="4474"/>
                  <a:pt x="5860" y="4474"/>
                </a:cubicBezTo>
                <a:close/>
                <a:moveTo>
                  <a:pt x="5829" y="1"/>
                </a:moveTo>
                <a:cubicBezTo>
                  <a:pt x="2615" y="1"/>
                  <a:pt x="0" y="2647"/>
                  <a:pt x="0" y="5829"/>
                </a:cubicBezTo>
                <a:cubicBezTo>
                  <a:pt x="0" y="9043"/>
                  <a:pt x="2615" y="11657"/>
                  <a:pt x="5829" y="11657"/>
                </a:cubicBezTo>
                <a:cubicBezTo>
                  <a:pt x="9011" y="11657"/>
                  <a:pt x="11657" y="9043"/>
                  <a:pt x="11657" y="5829"/>
                </a:cubicBezTo>
                <a:cubicBezTo>
                  <a:pt x="11689" y="2647"/>
                  <a:pt x="9042" y="1"/>
                  <a:pt x="5829" y="1"/>
                </a:cubicBezTo>
                <a:close/>
              </a:path>
            </a:pathLst>
          </a:cu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213A8E"/>
      </a:dk1>
      <a:lt1>
        <a:srgbClr val="FFFFFF"/>
      </a:lt1>
      <a:dk2>
        <a:srgbClr val="595959"/>
      </a:dk2>
      <a:lt2>
        <a:srgbClr val="EEEEEE"/>
      </a:lt2>
      <a:accent1>
        <a:srgbClr val="78D2AA"/>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