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AB828865-21F3-4F14-AB86-7AA38FE68584}">
  <a:tblStyle styleId="{AB828865-21F3-4F14-AB86-7AA38FE6858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11ff0c5bd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11ff0c5bd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cef1c1213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cef1c1213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cef1c12132_1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cef1c12132_1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2cef1c12132_1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2cef1c12132_1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9" name="Google Shape;59;p1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0" name="Google Shape;60;p1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4" name="Google Shape;6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7" name="Google Shape;67;p1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7703476" y="4358425"/>
            <a:ext cx="13938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400"/>
            </a:lvl1pPr>
            <a:lvl2pPr lvl="1">
              <a:buNone/>
              <a:defRPr sz="1400"/>
            </a:lvl2pPr>
            <a:lvl3pPr lvl="2">
              <a:buNone/>
              <a:defRPr sz="1400"/>
            </a:lvl3pPr>
            <a:lvl4pPr lvl="3">
              <a:buNone/>
              <a:defRPr sz="1400"/>
            </a:lvl4pPr>
            <a:lvl5pPr lvl="4">
              <a:buNone/>
              <a:defRPr sz="1400"/>
            </a:lvl5pPr>
            <a:lvl6pPr lvl="5">
              <a:buNone/>
              <a:defRPr sz="1400"/>
            </a:lvl6pPr>
            <a:lvl7pPr lvl="6">
              <a:buNone/>
              <a:defRPr sz="1400"/>
            </a:lvl7pPr>
            <a:lvl8pPr lvl="7">
              <a:buNone/>
              <a:defRPr sz="1400"/>
            </a:lvl8pPr>
            <a:lvl9pPr lvl="8"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‹#›</a:t>
            </a:fld>
            <a:r>
              <a:rPr lang="en"/>
              <a:t> sur 10</a:t>
            </a:r>
            <a:endParaRPr/>
          </a:p>
        </p:txBody>
      </p:sp>
      <p:sp>
        <p:nvSpPr>
          <p:cNvPr id="15" name="Google Shape;15;p3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E6334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" name="Google Shape;16;p3"/>
          <p:cNvGrpSpPr/>
          <p:nvPr/>
        </p:nvGrpSpPr>
        <p:grpSpPr>
          <a:xfrm>
            <a:off x="127635" y="184628"/>
            <a:ext cx="387681" cy="272572"/>
            <a:chOff x="3386036" y="1746339"/>
            <a:chExt cx="397907" cy="279762"/>
          </a:xfrm>
        </p:grpSpPr>
        <p:sp>
          <p:nvSpPr>
            <p:cNvPr id="17" name="Google Shape;17;p3"/>
            <p:cNvSpPr/>
            <p:nvPr/>
          </p:nvSpPr>
          <p:spPr>
            <a:xfrm>
              <a:off x="3561652" y="1848954"/>
              <a:ext cx="59646" cy="74506"/>
            </a:xfrm>
            <a:custGeom>
              <a:rect b="b" l="l" r="r" t="t"/>
              <a:pathLst>
                <a:path extrusionOk="0" h="3570" w="2858">
                  <a:moveTo>
                    <a:pt x="1" y="0"/>
                  </a:moveTo>
                  <a:lnTo>
                    <a:pt x="1" y="3570"/>
                  </a:lnTo>
                  <a:lnTo>
                    <a:pt x="2858" y="178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3"/>
            <p:cNvSpPr/>
            <p:nvPr/>
          </p:nvSpPr>
          <p:spPr>
            <a:xfrm>
              <a:off x="3386036" y="1746339"/>
              <a:ext cx="397907" cy="279762"/>
            </a:xfrm>
            <a:custGeom>
              <a:rect b="b" l="l" r="r" t="t"/>
              <a:pathLst>
                <a:path extrusionOk="0" h="13405" w="19066">
                  <a:moveTo>
                    <a:pt x="7858" y="3351"/>
                  </a:moveTo>
                  <a:cubicBezTo>
                    <a:pt x="7961" y="3351"/>
                    <a:pt x="8064" y="3379"/>
                    <a:pt x="8154" y="3436"/>
                  </a:cubicBezTo>
                  <a:lnTo>
                    <a:pt x="12622" y="6230"/>
                  </a:lnTo>
                  <a:cubicBezTo>
                    <a:pt x="12785" y="6330"/>
                    <a:pt x="12884" y="6509"/>
                    <a:pt x="12884" y="6702"/>
                  </a:cubicBezTo>
                  <a:cubicBezTo>
                    <a:pt x="12884" y="6895"/>
                    <a:pt x="12785" y="7073"/>
                    <a:pt x="12622" y="7176"/>
                  </a:cubicBezTo>
                  <a:lnTo>
                    <a:pt x="8154" y="9968"/>
                  </a:lnTo>
                  <a:cubicBezTo>
                    <a:pt x="8063" y="10025"/>
                    <a:pt x="7961" y="10053"/>
                    <a:pt x="7859" y="10053"/>
                  </a:cubicBezTo>
                  <a:cubicBezTo>
                    <a:pt x="7765" y="10053"/>
                    <a:pt x="7671" y="10029"/>
                    <a:pt x="7588" y="9983"/>
                  </a:cubicBezTo>
                  <a:cubicBezTo>
                    <a:pt x="7409" y="9884"/>
                    <a:pt x="7299" y="9699"/>
                    <a:pt x="7299" y="9495"/>
                  </a:cubicBezTo>
                  <a:lnTo>
                    <a:pt x="7299" y="3910"/>
                  </a:lnTo>
                  <a:cubicBezTo>
                    <a:pt x="7299" y="3707"/>
                    <a:pt x="7409" y="3519"/>
                    <a:pt x="7588" y="3420"/>
                  </a:cubicBezTo>
                  <a:cubicBezTo>
                    <a:pt x="7671" y="3374"/>
                    <a:pt x="7765" y="3351"/>
                    <a:pt x="7858" y="3351"/>
                  </a:cubicBezTo>
                  <a:close/>
                  <a:moveTo>
                    <a:pt x="2794" y="1"/>
                  </a:moveTo>
                  <a:cubicBezTo>
                    <a:pt x="1255" y="1"/>
                    <a:pt x="1" y="1253"/>
                    <a:pt x="1" y="2792"/>
                  </a:cubicBezTo>
                  <a:lnTo>
                    <a:pt x="1" y="10611"/>
                  </a:lnTo>
                  <a:cubicBezTo>
                    <a:pt x="1" y="12152"/>
                    <a:pt x="1255" y="13405"/>
                    <a:pt x="2794" y="13405"/>
                  </a:cubicBezTo>
                  <a:lnTo>
                    <a:pt x="16274" y="13405"/>
                  </a:lnTo>
                  <a:cubicBezTo>
                    <a:pt x="17813" y="13405"/>
                    <a:pt x="19065" y="12152"/>
                    <a:pt x="19065" y="10611"/>
                  </a:cubicBezTo>
                  <a:lnTo>
                    <a:pt x="19065" y="2792"/>
                  </a:lnTo>
                  <a:cubicBezTo>
                    <a:pt x="19065" y="1253"/>
                    <a:pt x="17813" y="1"/>
                    <a:pt x="162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" name="Google Shape;19;p3"/>
          <p:cNvSpPr txBox="1"/>
          <p:nvPr/>
        </p:nvSpPr>
        <p:spPr>
          <a:xfrm>
            <a:off x="632900" y="4599625"/>
            <a:ext cx="63882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50">
                <a:solidFill>
                  <a:srgbClr val="444746"/>
                </a:solidFill>
              </a:rPr>
              <a:t>Contenus produits par Emmaüs Connect et la Croix Rouge française en 2024 dans le cadre d'un projet soutenu par l'ANCT et l'Agefiph</a:t>
            </a:r>
            <a:endParaRPr i="1" sz="750">
              <a:solidFill>
                <a:srgbClr val="44474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50">
                <a:solidFill>
                  <a:srgbClr val="444746"/>
                </a:solidFill>
              </a:rPr>
              <a:t>Licence CC BY-NC-SA 4.0. - https://creativecommons.org/licenses/by-nc-sa/4.0/</a:t>
            </a:r>
            <a:endParaRPr sz="11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-tête de section 1">
  <p:cSld name="SECTION_HEADER_1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pport barre latérale">
  <p:cSld name="BLANK_2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SzPts val="1018"/>
              <a:buNone/>
              <a:defRPr sz="1425"/>
            </a:lvl1pPr>
            <a:lvl2pPr lvl="1">
              <a:buSzPts val="1018"/>
              <a:buNone/>
              <a:defRPr sz="1425"/>
            </a:lvl2pPr>
            <a:lvl3pPr lvl="2">
              <a:buSzPts val="1018"/>
              <a:buNone/>
              <a:defRPr sz="1425"/>
            </a:lvl3pPr>
            <a:lvl4pPr lvl="3">
              <a:buSzPts val="1018"/>
              <a:buNone/>
              <a:defRPr sz="1425"/>
            </a:lvl4pPr>
            <a:lvl5pPr lvl="4">
              <a:buSzPts val="1018"/>
              <a:buNone/>
              <a:defRPr sz="1425"/>
            </a:lvl5pPr>
            <a:lvl6pPr lvl="5">
              <a:buSzPts val="1018"/>
              <a:buNone/>
              <a:defRPr sz="1425"/>
            </a:lvl6pPr>
            <a:lvl7pPr lvl="6">
              <a:buSzPts val="1018"/>
              <a:buNone/>
              <a:defRPr sz="1425"/>
            </a:lvl7pPr>
            <a:lvl8pPr lvl="7">
              <a:buSzPts val="1018"/>
              <a:buNone/>
              <a:defRPr sz="1425"/>
            </a:lvl8pPr>
            <a:lvl9pPr lvl="8">
              <a:buSzPts val="1018"/>
              <a:buNone/>
              <a:defRPr sz="1425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‹#›</a:t>
            </a:fld>
            <a:r>
              <a:rPr lang="en"/>
              <a:t> sur 4</a:t>
            </a:r>
            <a:endParaRPr/>
          </a:p>
        </p:txBody>
      </p:sp>
      <p:sp>
        <p:nvSpPr>
          <p:cNvPr id="24" name="Google Shape;24;p5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213A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5"/>
          <p:cNvSpPr txBox="1"/>
          <p:nvPr/>
        </p:nvSpPr>
        <p:spPr>
          <a:xfrm>
            <a:off x="609600" y="4560900"/>
            <a:ext cx="6185700" cy="5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50">
                <a:solidFill>
                  <a:srgbClr val="444746"/>
                </a:solidFill>
              </a:rPr>
              <a:t>Contenus produits par Emmaüs Connect et la Croix Rouge française en 2024 dans le cadre d'un projet soutenu par l'ANCT et l'Agefiph</a:t>
            </a:r>
            <a:endParaRPr i="1" sz="850">
              <a:solidFill>
                <a:srgbClr val="44474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50">
                <a:solidFill>
                  <a:srgbClr val="444746"/>
                </a:solidFill>
              </a:rPr>
              <a:t>Licence CC BY-NC-SA 4.0. - https://creativecommons.org/licenses/by-nc-sa/4.0/</a:t>
            </a:r>
            <a:endParaRPr sz="1200"/>
          </a:p>
        </p:txBody>
      </p:sp>
      <p:grpSp>
        <p:nvGrpSpPr>
          <p:cNvPr id="26" name="Google Shape;26;p5"/>
          <p:cNvGrpSpPr/>
          <p:nvPr/>
        </p:nvGrpSpPr>
        <p:grpSpPr>
          <a:xfrm>
            <a:off x="132261" y="318750"/>
            <a:ext cx="369083" cy="357253"/>
            <a:chOff x="-59447250" y="3706150"/>
            <a:chExt cx="319000" cy="308775"/>
          </a:xfrm>
        </p:grpSpPr>
        <p:sp>
          <p:nvSpPr>
            <p:cNvPr id="27" name="Google Shape;27;p5"/>
            <p:cNvSpPr/>
            <p:nvPr/>
          </p:nvSpPr>
          <p:spPr>
            <a:xfrm>
              <a:off x="-59381875" y="3922750"/>
              <a:ext cx="79575" cy="29950"/>
            </a:xfrm>
            <a:custGeom>
              <a:rect b="b" l="l" r="r" t="t"/>
              <a:pathLst>
                <a:path extrusionOk="0" h="1198" w="3183">
                  <a:moveTo>
                    <a:pt x="1607" y="0"/>
                  </a:moveTo>
                  <a:cubicBezTo>
                    <a:pt x="820" y="0"/>
                    <a:pt x="190" y="504"/>
                    <a:pt x="1" y="1197"/>
                  </a:cubicBezTo>
                  <a:lnTo>
                    <a:pt x="3183" y="1197"/>
                  </a:lnTo>
                  <a:cubicBezTo>
                    <a:pt x="3025" y="536"/>
                    <a:pt x="2363" y="0"/>
                    <a:pt x="160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5"/>
            <p:cNvSpPr/>
            <p:nvPr/>
          </p:nvSpPr>
          <p:spPr>
            <a:xfrm>
              <a:off x="-59364550" y="3861525"/>
              <a:ext cx="43350" cy="40900"/>
            </a:xfrm>
            <a:custGeom>
              <a:rect b="b" l="l" r="r" t="t"/>
              <a:pathLst>
                <a:path extrusionOk="0" h="1636" w="1734">
                  <a:moveTo>
                    <a:pt x="858" y="0"/>
                  </a:moveTo>
                  <a:cubicBezTo>
                    <a:pt x="784" y="0"/>
                    <a:pt x="707" y="8"/>
                    <a:pt x="631" y="23"/>
                  </a:cubicBezTo>
                  <a:cubicBezTo>
                    <a:pt x="347" y="118"/>
                    <a:pt x="127" y="307"/>
                    <a:pt x="95" y="590"/>
                  </a:cubicBezTo>
                  <a:cubicBezTo>
                    <a:pt x="1" y="906"/>
                    <a:pt x="95" y="1189"/>
                    <a:pt x="284" y="1410"/>
                  </a:cubicBezTo>
                  <a:cubicBezTo>
                    <a:pt x="446" y="1548"/>
                    <a:pt x="658" y="1636"/>
                    <a:pt x="871" y="1636"/>
                  </a:cubicBezTo>
                  <a:cubicBezTo>
                    <a:pt x="949" y="1636"/>
                    <a:pt x="1027" y="1624"/>
                    <a:pt x="1103" y="1599"/>
                  </a:cubicBezTo>
                  <a:cubicBezTo>
                    <a:pt x="1387" y="1536"/>
                    <a:pt x="1607" y="1347"/>
                    <a:pt x="1670" y="1063"/>
                  </a:cubicBezTo>
                  <a:cubicBezTo>
                    <a:pt x="1733" y="748"/>
                    <a:pt x="1670" y="464"/>
                    <a:pt x="1450" y="244"/>
                  </a:cubicBezTo>
                  <a:cubicBezTo>
                    <a:pt x="1307" y="77"/>
                    <a:pt x="1091" y="0"/>
                    <a:pt x="8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5"/>
            <p:cNvSpPr/>
            <p:nvPr/>
          </p:nvSpPr>
          <p:spPr>
            <a:xfrm>
              <a:off x="-59447250" y="3706150"/>
              <a:ext cx="319000" cy="308775"/>
            </a:xfrm>
            <a:custGeom>
              <a:rect b="b" l="l" r="r" t="t"/>
              <a:pathLst>
                <a:path extrusionOk="0" h="12351" w="12760">
                  <a:moveTo>
                    <a:pt x="6428" y="820"/>
                  </a:moveTo>
                  <a:cubicBezTo>
                    <a:pt x="6900" y="820"/>
                    <a:pt x="7247" y="1166"/>
                    <a:pt x="7247" y="1639"/>
                  </a:cubicBezTo>
                  <a:lnTo>
                    <a:pt x="7247" y="4128"/>
                  </a:lnTo>
                  <a:lnTo>
                    <a:pt x="5609" y="4128"/>
                  </a:lnTo>
                  <a:lnTo>
                    <a:pt x="5609" y="1639"/>
                  </a:lnTo>
                  <a:cubicBezTo>
                    <a:pt x="5609" y="1166"/>
                    <a:pt x="5955" y="820"/>
                    <a:pt x="6428" y="820"/>
                  </a:cubicBezTo>
                  <a:close/>
                  <a:moveTo>
                    <a:pt x="10681" y="6616"/>
                  </a:moveTo>
                  <a:cubicBezTo>
                    <a:pt x="10901" y="6616"/>
                    <a:pt x="11059" y="6805"/>
                    <a:pt x="11059" y="6994"/>
                  </a:cubicBezTo>
                  <a:cubicBezTo>
                    <a:pt x="11122" y="7247"/>
                    <a:pt x="10901" y="7436"/>
                    <a:pt x="10681" y="7436"/>
                  </a:cubicBezTo>
                  <a:lnTo>
                    <a:pt x="8192" y="7436"/>
                  </a:lnTo>
                  <a:cubicBezTo>
                    <a:pt x="7971" y="7436"/>
                    <a:pt x="7751" y="7247"/>
                    <a:pt x="7751" y="6994"/>
                  </a:cubicBezTo>
                  <a:cubicBezTo>
                    <a:pt x="7751" y="6742"/>
                    <a:pt x="7971" y="6616"/>
                    <a:pt x="8192" y="6616"/>
                  </a:cubicBezTo>
                  <a:close/>
                  <a:moveTo>
                    <a:pt x="10681" y="8255"/>
                  </a:moveTo>
                  <a:cubicBezTo>
                    <a:pt x="10901" y="8255"/>
                    <a:pt x="11059" y="8444"/>
                    <a:pt x="11059" y="8696"/>
                  </a:cubicBezTo>
                  <a:cubicBezTo>
                    <a:pt x="11122" y="8885"/>
                    <a:pt x="10901" y="9074"/>
                    <a:pt x="10681" y="9074"/>
                  </a:cubicBezTo>
                  <a:lnTo>
                    <a:pt x="8192" y="9074"/>
                  </a:lnTo>
                  <a:cubicBezTo>
                    <a:pt x="7971" y="9074"/>
                    <a:pt x="7751" y="8885"/>
                    <a:pt x="7751" y="8696"/>
                  </a:cubicBezTo>
                  <a:cubicBezTo>
                    <a:pt x="7751" y="8444"/>
                    <a:pt x="7971" y="8255"/>
                    <a:pt x="8192" y="8255"/>
                  </a:cubicBezTo>
                  <a:close/>
                  <a:moveTo>
                    <a:pt x="4233" y="5360"/>
                  </a:moveTo>
                  <a:cubicBezTo>
                    <a:pt x="4671" y="5360"/>
                    <a:pt x="5082" y="5531"/>
                    <a:pt x="5388" y="5860"/>
                  </a:cubicBezTo>
                  <a:cubicBezTo>
                    <a:pt x="5829" y="6301"/>
                    <a:pt x="5987" y="6868"/>
                    <a:pt x="5829" y="7467"/>
                  </a:cubicBezTo>
                  <a:cubicBezTo>
                    <a:pt x="5766" y="7751"/>
                    <a:pt x="5640" y="7971"/>
                    <a:pt x="5451" y="8192"/>
                  </a:cubicBezTo>
                  <a:cubicBezTo>
                    <a:pt x="6176" y="8601"/>
                    <a:pt x="6711" y="9389"/>
                    <a:pt x="6711" y="10334"/>
                  </a:cubicBezTo>
                  <a:cubicBezTo>
                    <a:pt x="6711" y="10555"/>
                    <a:pt x="6491" y="10744"/>
                    <a:pt x="6270" y="10744"/>
                  </a:cubicBezTo>
                  <a:lnTo>
                    <a:pt x="2143" y="10744"/>
                  </a:lnTo>
                  <a:cubicBezTo>
                    <a:pt x="1891" y="10744"/>
                    <a:pt x="1733" y="10555"/>
                    <a:pt x="1733" y="10303"/>
                  </a:cubicBezTo>
                  <a:cubicBezTo>
                    <a:pt x="1733" y="9357"/>
                    <a:pt x="2238" y="8570"/>
                    <a:pt x="3025" y="8129"/>
                  </a:cubicBezTo>
                  <a:cubicBezTo>
                    <a:pt x="2647" y="7688"/>
                    <a:pt x="2490" y="7121"/>
                    <a:pt x="2647" y="6553"/>
                  </a:cubicBezTo>
                  <a:cubicBezTo>
                    <a:pt x="2805" y="6018"/>
                    <a:pt x="3246" y="5577"/>
                    <a:pt x="3781" y="5419"/>
                  </a:cubicBezTo>
                  <a:cubicBezTo>
                    <a:pt x="3933" y="5379"/>
                    <a:pt x="4084" y="5360"/>
                    <a:pt x="4233" y="5360"/>
                  </a:cubicBezTo>
                  <a:close/>
                  <a:moveTo>
                    <a:pt x="10681" y="9893"/>
                  </a:moveTo>
                  <a:cubicBezTo>
                    <a:pt x="10901" y="9893"/>
                    <a:pt x="11059" y="10113"/>
                    <a:pt x="11059" y="10303"/>
                  </a:cubicBezTo>
                  <a:cubicBezTo>
                    <a:pt x="11122" y="10555"/>
                    <a:pt x="10901" y="10744"/>
                    <a:pt x="10681" y="10744"/>
                  </a:cubicBezTo>
                  <a:lnTo>
                    <a:pt x="8192" y="10744"/>
                  </a:lnTo>
                  <a:cubicBezTo>
                    <a:pt x="7971" y="10744"/>
                    <a:pt x="7751" y="10555"/>
                    <a:pt x="7751" y="10303"/>
                  </a:cubicBezTo>
                  <a:cubicBezTo>
                    <a:pt x="7751" y="10050"/>
                    <a:pt x="7971" y="9893"/>
                    <a:pt x="8192" y="9893"/>
                  </a:cubicBezTo>
                  <a:close/>
                  <a:moveTo>
                    <a:pt x="6396" y="0"/>
                  </a:moveTo>
                  <a:cubicBezTo>
                    <a:pt x="5483" y="0"/>
                    <a:pt x="4726" y="725"/>
                    <a:pt x="4726" y="1639"/>
                  </a:cubicBezTo>
                  <a:lnTo>
                    <a:pt x="4726" y="2458"/>
                  </a:lnTo>
                  <a:lnTo>
                    <a:pt x="1261" y="2458"/>
                  </a:lnTo>
                  <a:cubicBezTo>
                    <a:pt x="599" y="2458"/>
                    <a:pt x="1" y="3025"/>
                    <a:pt x="1" y="3686"/>
                  </a:cubicBezTo>
                  <a:lnTo>
                    <a:pt x="1" y="11122"/>
                  </a:lnTo>
                  <a:cubicBezTo>
                    <a:pt x="1" y="11815"/>
                    <a:pt x="568" y="12350"/>
                    <a:pt x="1261" y="12350"/>
                  </a:cubicBezTo>
                  <a:lnTo>
                    <a:pt x="11468" y="12350"/>
                  </a:lnTo>
                  <a:cubicBezTo>
                    <a:pt x="12130" y="12350"/>
                    <a:pt x="12697" y="11815"/>
                    <a:pt x="12697" y="11122"/>
                  </a:cubicBezTo>
                  <a:lnTo>
                    <a:pt x="12697" y="3686"/>
                  </a:lnTo>
                  <a:cubicBezTo>
                    <a:pt x="12760" y="3025"/>
                    <a:pt x="12162" y="2458"/>
                    <a:pt x="11500" y="2458"/>
                  </a:cubicBezTo>
                  <a:lnTo>
                    <a:pt x="8034" y="2458"/>
                  </a:lnTo>
                  <a:lnTo>
                    <a:pt x="8034" y="1639"/>
                  </a:lnTo>
                  <a:cubicBezTo>
                    <a:pt x="8034" y="725"/>
                    <a:pt x="7278" y="0"/>
                    <a:pt x="639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5"/>
            <p:cNvSpPr/>
            <p:nvPr/>
          </p:nvSpPr>
          <p:spPr>
            <a:xfrm>
              <a:off x="-59293650" y="3740025"/>
              <a:ext cx="14175" cy="14200"/>
            </a:xfrm>
            <a:custGeom>
              <a:rect b="b" l="l" r="r" t="t"/>
              <a:pathLst>
                <a:path extrusionOk="0" h="568" w="567">
                  <a:moveTo>
                    <a:pt x="284" y="0"/>
                  </a:moveTo>
                  <a:cubicBezTo>
                    <a:pt x="126" y="0"/>
                    <a:pt x="0" y="126"/>
                    <a:pt x="0" y="284"/>
                  </a:cubicBezTo>
                  <a:cubicBezTo>
                    <a:pt x="0" y="441"/>
                    <a:pt x="126" y="567"/>
                    <a:pt x="284" y="567"/>
                  </a:cubicBezTo>
                  <a:cubicBezTo>
                    <a:pt x="441" y="567"/>
                    <a:pt x="567" y="441"/>
                    <a:pt x="567" y="284"/>
                  </a:cubicBezTo>
                  <a:cubicBezTo>
                    <a:pt x="567" y="126"/>
                    <a:pt x="441" y="0"/>
                    <a:pt x="2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au cartes">
  <p:cSld name="BLANK_1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100"/>
            </a:lvl1pPr>
            <a:lvl2pPr lvl="1">
              <a:buNone/>
              <a:defRPr sz="1100"/>
            </a:lvl2pPr>
            <a:lvl3pPr lvl="2">
              <a:buNone/>
              <a:defRPr sz="1100"/>
            </a:lvl3pPr>
            <a:lvl4pPr lvl="3">
              <a:buNone/>
              <a:defRPr sz="1100"/>
            </a:lvl4pPr>
            <a:lvl5pPr lvl="4">
              <a:buNone/>
              <a:defRPr sz="1100"/>
            </a:lvl5pPr>
            <a:lvl6pPr lvl="5">
              <a:buNone/>
              <a:defRPr sz="1100"/>
            </a:lvl6pPr>
            <a:lvl7pPr lvl="6">
              <a:buNone/>
              <a:defRPr sz="1100"/>
            </a:lvl7pPr>
            <a:lvl8pPr lvl="7">
              <a:buNone/>
              <a:defRPr sz="1100"/>
            </a:lvl8pPr>
            <a:lvl9pPr lvl="8">
              <a:buNone/>
              <a:defRPr sz="11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‹#›</a:t>
            </a:fld>
            <a:r>
              <a:rPr lang="en"/>
              <a:t> sur 14</a:t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4" name="Google Shape;34;p6"/>
          <p:cNvGrpSpPr/>
          <p:nvPr/>
        </p:nvGrpSpPr>
        <p:grpSpPr>
          <a:xfrm>
            <a:off x="147179" y="202645"/>
            <a:ext cx="339253" cy="339253"/>
            <a:chOff x="5049725" y="3806450"/>
            <a:chExt cx="481825" cy="481825"/>
          </a:xfrm>
        </p:grpSpPr>
        <p:sp>
          <p:nvSpPr>
            <p:cNvPr id="35" name="Google Shape;35;p6"/>
            <p:cNvSpPr/>
            <p:nvPr/>
          </p:nvSpPr>
          <p:spPr>
            <a:xfrm>
              <a:off x="5361150" y="3976800"/>
              <a:ext cx="28250" cy="28275"/>
            </a:xfrm>
            <a:custGeom>
              <a:rect b="b" l="l" r="r" t="t"/>
              <a:pathLst>
                <a:path extrusionOk="0" h="1131" w="113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cubicBezTo>
                    <a:pt x="1" y="877"/>
                    <a:pt x="254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6" name="Google Shape;36;p6"/>
            <p:cNvSpPr/>
            <p:nvPr/>
          </p:nvSpPr>
          <p:spPr>
            <a:xfrm>
              <a:off x="5191775" y="3976800"/>
              <a:ext cx="28250" cy="28275"/>
            </a:xfrm>
            <a:custGeom>
              <a:rect b="b" l="l" r="r" t="t"/>
              <a:pathLst>
                <a:path extrusionOk="0" h="1131" w="1130">
                  <a:moveTo>
                    <a:pt x="567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7" name="Google Shape;37;p6"/>
            <p:cNvSpPr/>
            <p:nvPr/>
          </p:nvSpPr>
          <p:spPr>
            <a:xfrm>
              <a:off x="5049725" y="3806450"/>
              <a:ext cx="481825" cy="481825"/>
            </a:xfrm>
            <a:custGeom>
              <a:rect b="b" l="l" r="r" t="t"/>
              <a:pathLst>
                <a:path extrusionOk="0" h="19273" w="19273">
                  <a:moveTo>
                    <a:pt x="6249" y="5686"/>
                  </a:moveTo>
                  <a:cubicBezTo>
                    <a:pt x="6932" y="5686"/>
                    <a:pt x="7549" y="6098"/>
                    <a:pt x="7811" y="6730"/>
                  </a:cubicBezTo>
                  <a:cubicBezTo>
                    <a:pt x="8073" y="7363"/>
                    <a:pt x="7929" y="8092"/>
                    <a:pt x="7444" y="8576"/>
                  </a:cubicBezTo>
                  <a:cubicBezTo>
                    <a:pt x="7120" y="8901"/>
                    <a:pt x="6686" y="9073"/>
                    <a:pt x="6246" y="9073"/>
                  </a:cubicBezTo>
                  <a:cubicBezTo>
                    <a:pt x="6028" y="9073"/>
                    <a:pt x="5808" y="9031"/>
                    <a:pt x="5598" y="8944"/>
                  </a:cubicBezTo>
                  <a:cubicBezTo>
                    <a:pt x="4966" y="8682"/>
                    <a:pt x="4553" y="8064"/>
                    <a:pt x="4553" y="7378"/>
                  </a:cubicBezTo>
                  <a:cubicBezTo>
                    <a:pt x="4553" y="6441"/>
                    <a:pt x="5312" y="5686"/>
                    <a:pt x="6249" y="5686"/>
                  </a:cubicBezTo>
                  <a:close/>
                  <a:moveTo>
                    <a:pt x="13024" y="5683"/>
                  </a:moveTo>
                  <a:cubicBezTo>
                    <a:pt x="13242" y="5683"/>
                    <a:pt x="13462" y="5725"/>
                    <a:pt x="13671" y="5812"/>
                  </a:cubicBezTo>
                  <a:cubicBezTo>
                    <a:pt x="14304" y="6074"/>
                    <a:pt x="14716" y="6691"/>
                    <a:pt x="14716" y="7378"/>
                  </a:cubicBezTo>
                  <a:cubicBezTo>
                    <a:pt x="14716" y="8314"/>
                    <a:pt x="13957" y="9070"/>
                    <a:pt x="13024" y="9073"/>
                  </a:cubicBezTo>
                  <a:cubicBezTo>
                    <a:pt x="12337" y="9073"/>
                    <a:pt x="11720" y="8658"/>
                    <a:pt x="11458" y="8025"/>
                  </a:cubicBezTo>
                  <a:cubicBezTo>
                    <a:pt x="11196" y="7393"/>
                    <a:pt x="11341" y="6664"/>
                    <a:pt x="11825" y="6179"/>
                  </a:cubicBezTo>
                  <a:cubicBezTo>
                    <a:pt x="12150" y="5855"/>
                    <a:pt x="12583" y="5683"/>
                    <a:pt x="13024" y="5683"/>
                  </a:cubicBezTo>
                  <a:close/>
                  <a:moveTo>
                    <a:pt x="9636" y="10196"/>
                  </a:moveTo>
                  <a:cubicBezTo>
                    <a:pt x="11955" y="10196"/>
                    <a:pt x="13981" y="11765"/>
                    <a:pt x="14557" y="14012"/>
                  </a:cubicBezTo>
                  <a:cubicBezTo>
                    <a:pt x="14635" y="14316"/>
                    <a:pt x="14454" y="14623"/>
                    <a:pt x="14153" y="14701"/>
                  </a:cubicBezTo>
                  <a:cubicBezTo>
                    <a:pt x="14107" y="14713"/>
                    <a:pt x="14060" y="14718"/>
                    <a:pt x="14014" y="14718"/>
                  </a:cubicBezTo>
                  <a:cubicBezTo>
                    <a:pt x="13760" y="14718"/>
                    <a:pt x="13530" y="14550"/>
                    <a:pt x="13464" y="14295"/>
                  </a:cubicBezTo>
                  <a:cubicBezTo>
                    <a:pt x="13015" y="12548"/>
                    <a:pt x="11440" y="11326"/>
                    <a:pt x="9636" y="11326"/>
                  </a:cubicBezTo>
                  <a:cubicBezTo>
                    <a:pt x="7833" y="11326"/>
                    <a:pt x="6258" y="12548"/>
                    <a:pt x="5809" y="14295"/>
                  </a:cubicBezTo>
                  <a:cubicBezTo>
                    <a:pt x="5743" y="14550"/>
                    <a:pt x="5512" y="14718"/>
                    <a:pt x="5260" y="14718"/>
                  </a:cubicBezTo>
                  <a:cubicBezTo>
                    <a:pt x="5215" y="14718"/>
                    <a:pt x="5169" y="14713"/>
                    <a:pt x="5122" y="14701"/>
                  </a:cubicBezTo>
                  <a:cubicBezTo>
                    <a:pt x="4818" y="14623"/>
                    <a:pt x="4638" y="14316"/>
                    <a:pt x="4716" y="14012"/>
                  </a:cubicBezTo>
                  <a:cubicBezTo>
                    <a:pt x="5291" y="11765"/>
                    <a:pt x="7318" y="10196"/>
                    <a:pt x="9636" y="10196"/>
                  </a:cubicBezTo>
                  <a:close/>
                  <a:moveTo>
                    <a:pt x="9636" y="0"/>
                  </a:moveTo>
                  <a:cubicBezTo>
                    <a:pt x="4342" y="0"/>
                    <a:pt x="0" y="4343"/>
                    <a:pt x="0" y="9636"/>
                  </a:cubicBezTo>
                  <a:cubicBezTo>
                    <a:pt x="0" y="14930"/>
                    <a:pt x="4342" y="19272"/>
                    <a:pt x="9636" y="19272"/>
                  </a:cubicBezTo>
                  <a:cubicBezTo>
                    <a:pt x="14927" y="19272"/>
                    <a:pt x="19272" y="14930"/>
                    <a:pt x="19272" y="9636"/>
                  </a:cubicBezTo>
                  <a:cubicBezTo>
                    <a:pt x="19272" y="4343"/>
                    <a:pt x="14927" y="0"/>
                    <a:pt x="96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38" name="Google Shape;38;p6"/>
          <p:cNvGraphicFramePr/>
          <p:nvPr/>
        </p:nvGraphicFramePr>
        <p:xfrm>
          <a:off x="1255650" y="211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{AB828865-21F3-4F14-AB86-7AA38FE68584}</a:tableStyleId>
              </a:tblPr>
              <a:tblGrid>
                <a:gridCol w="1658175"/>
                <a:gridCol w="1658175"/>
                <a:gridCol w="1658175"/>
                <a:gridCol w="1658175"/>
              </a:tblGrid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39" name="Google Shape;39;p6"/>
          <p:cNvSpPr txBox="1"/>
          <p:nvPr/>
        </p:nvSpPr>
        <p:spPr>
          <a:xfrm>
            <a:off x="609600" y="4876800"/>
            <a:ext cx="85071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550">
                <a:solidFill>
                  <a:srgbClr val="444746"/>
                </a:solidFill>
              </a:rPr>
              <a:t>Contenus produits par Emmaüs Connect et la Croix Rouge française en 2024 dans le cadre d'un projet soutenu par l'ANCT et l'Agefiph</a:t>
            </a:r>
            <a:endParaRPr i="1" sz="550">
              <a:solidFill>
                <a:srgbClr val="44474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550">
                <a:solidFill>
                  <a:srgbClr val="444746"/>
                </a:solidFill>
              </a:rPr>
              <a:t>Licence CC BY-NC-SA 4.0. - https://creativecommons.org/licenses/by-nc-sa/4.0/</a:t>
            </a:r>
            <a:endParaRPr sz="90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500550" y="5465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6" name="Google Shape;46;p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7" name="Google Shape;47;p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8" name="Google Shape;4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1" name="Google Shape;51;p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2" name="Google Shape;5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5" name="Google Shape;55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1" Type="http://schemas.openxmlformats.org/officeDocument/2006/relationships/image" Target="../media/image12.png"/><Relationship Id="rId10" Type="http://schemas.openxmlformats.org/officeDocument/2006/relationships/image" Target="../media/image22.png"/><Relationship Id="rId13" Type="http://schemas.openxmlformats.org/officeDocument/2006/relationships/image" Target="../media/image6.png"/><Relationship Id="rId1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9" Type="http://schemas.openxmlformats.org/officeDocument/2006/relationships/image" Target="../media/image5.png"/><Relationship Id="rId15" Type="http://schemas.openxmlformats.org/officeDocument/2006/relationships/image" Target="../media/image3.png"/><Relationship Id="rId14" Type="http://schemas.openxmlformats.org/officeDocument/2006/relationships/image" Target="../media/image1.png"/><Relationship Id="rId17" Type="http://schemas.openxmlformats.org/officeDocument/2006/relationships/image" Target="../media/image7.png"/><Relationship Id="rId16" Type="http://schemas.openxmlformats.org/officeDocument/2006/relationships/image" Target="../media/image13.png"/><Relationship Id="rId5" Type="http://schemas.openxmlformats.org/officeDocument/2006/relationships/image" Target="../media/image16.png"/><Relationship Id="rId6" Type="http://schemas.openxmlformats.org/officeDocument/2006/relationships/image" Target="../media/image8.png"/><Relationship Id="rId7" Type="http://schemas.openxmlformats.org/officeDocument/2006/relationships/image" Target="../media/image21.png"/><Relationship Id="rId8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Relationship Id="rId4" Type="http://schemas.openxmlformats.org/officeDocument/2006/relationships/image" Target="../media/image9.jpg"/><Relationship Id="rId5" Type="http://schemas.openxmlformats.org/officeDocument/2006/relationships/image" Target="../media/image2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jpg"/><Relationship Id="rId4" Type="http://schemas.openxmlformats.org/officeDocument/2006/relationships/image" Target="../media/image19.jpg"/><Relationship Id="rId5" Type="http://schemas.openxmlformats.org/officeDocument/2006/relationships/image" Target="../media/image10.jpg"/><Relationship Id="rId6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9063" y="378813"/>
            <a:ext cx="4385875" cy="4385875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5"/>
          <p:cNvSpPr txBox="1"/>
          <p:nvPr>
            <p:ph idx="12" type="sldNum"/>
          </p:nvPr>
        </p:nvSpPr>
        <p:spPr>
          <a:xfrm>
            <a:off x="7708475" y="4663225"/>
            <a:ext cx="1312500" cy="40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‹#›</a:t>
            </a:fld>
            <a:r>
              <a:rPr lang="en"/>
              <a:t> sur 4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" name="Google Shape;81;p16"/>
          <p:cNvGraphicFramePr/>
          <p:nvPr/>
        </p:nvGraphicFramePr>
        <p:xfrm>
          <a:off x="198975" y="70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{AB828865-21F3-4F14-AB86-7AA38FE68584}</a:tableStyleId>
              </a:tblPr>
              <a:tblGrid>
                <a:gridCol w="2933025"/>
                <a:gridCol w="2933025"/>
                <a:gridCol w="2933025"/>
              </a:tblGrid>
              <a:tr h="94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où tu habites 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si tu crois en dieu 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ton mot de passe sur 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un réseau social ?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94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où tu es née ?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si tu es en couple 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qui est ton amie ici ?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94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si tu travailles 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le nom de ta banque 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le nom 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de quelqu’un 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de  ta famille ?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94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ta chanteuse préférée 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ton prénom 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ton plat préféré ?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94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le nom d’une personne 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de confiance 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ton âge 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ton film préféré ?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82" name="Google Shape;8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54725" y="354175"/>
            <a:ext cx="746825" cy="74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54726" y="1154750"/>
            <a:ext cx="787375" cy="78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98250" y="2138400"/>
            <a:ext cx="787375" cy="78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84800" y="3175150"/>
            <a:ext cx="614275" cy="61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121725" y="1195325"/>
            <a:ext cx="746825" cy="74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169325" y="354175"/>
            <a:ext cx="651625" cy="65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101450" y="2138400"/>
            <a:ext cx="787375" cy="78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6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206675" y="3217300"/>
            <a:ext cx="614275" cy="61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6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254275" y="4134575"/>
            <a:ext cx="614275" cy="61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6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5245125" y="420400"/>
            <a:ext cx="680600" cy="68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6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245115" y="1165590"/>
            <a:ext cx="787374" cy="787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6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286400" y="2235300"/>
            <a:ext cx="614275" cy="61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6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5127238" y="2893975"/>
            <a:ext cx="951275" cy="95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6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5229463" y="4078225"/>
            <a:ext cx="746825" cy="74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6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2351638" y="4115575"/>
            <a:ext cx="680600" cy="68060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6"/>
          <p:cNvSpPr txBox="1"/>
          <p:nvPr>
            <p:ph idx="12" type="sldNum"/>
          </p:nvPr>
        </p:nvSpPr>
        <p:spPr>
          <a:xfrm>
            <a:off x="7623402" y="4663225"/>
            <a:ext cx="1397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p</a:t>
            </a:r>
            <a:r>
              <a:rPr lang="en" sz="1400"/>
              <a:t>age </a:t>
            </a:r>
            <a:fld id="{00000000-1234-1234-1234-123412341234}" type="slidenum">
              <a:rPr lang="en" sz="1400"/>
              <a:t>‹#›</a:t>
            </a:fld>
            <a:r>
              <a:rPr lang="en" sz="1400"/>
              <a:t> sur 4</a:t>
            </a:r>
            <a:endParaRPr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09800" y="152400"/>
            <a:ext cx="4788076" cy="2196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32000" y="2501175"/>
            <a:ext cx="3757722" cy="2489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07325" y="2501175"/>
            <a:ext cx="3478950" cy="2316975"/>
          </a:xfrm>
          <a:prstGeom prst="rect">
            <a:avLst/>
          </a:prstGeom>
          <a:noFill/>
          <a:ln>
            <a:noFill/>
          </a:ln>
        </p:spPr>
      </p:pic>
      <p:sp>
        <p:nvSpPr>
          <p:cNvPr id="105" name="Google Shape;105;p17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‹#›</a:t>
            </a:fld>
            <a:r>
              <a:rPr lang="en"/>
              <a:t> sur 4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70821" y="267000"/>
            <a:ext cx="2952177" cy="180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42000" y="267000"/>
            <a:ext cx="3317000" cy="1806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42000" y="2761250"/>
            <a:ext cx="3317001" cy="165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85377" y="2761250"/>
            <a:ext cx="3026370" cy="1658501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8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‹#›</a:t>
            </a:fld>
            <a:r>
              <a:rPr lang="en"/>
              <a:t> sur 4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213A8E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FFEFBE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