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</p:sldIdLst>
  <p:sldSz cy="10440000" cx="7560000"/>
  <p:notesSz cx="6858000" cy="9144000"/>
  <p:embeddedFontLst>
    <p:embeddedFont>
      <p:font typeface="Roboto"/>
      <p:regular r:id="rId8"/>
      <p:bold r:id="rId9"/>
      <p:italic r:id="rId10"/>
      <p:boldItalic r:id="rId11"/>
    </p:embeddedFont>
    <p:embeddedFont>
      <p:font typeface="Tahoma"/>
      <p:regular r:id="rId12"/>
      <p:bold r:id="rId13"/>
    </p:embeddedFont>
    <p:embeddedFont>
      <p:font typeface="Fira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20">
          <p15:clr>
            <a:srgbClr val="747775"/>
          </p15:clr>
        </p15:guide>
        <p15:guide id="2" pos="227">
          <p15:clr>
            <a:srgbClr val="747775"/>
          </p15:clr>
        </p15:guide>
        <p15:guide id="3" pos="4490">
          <p15:clr>
            <a:srgbClr val="747775"/>
          </p15:clr>
        </p15:guide>
        <p15:guide id="4" pos="483">
          <p15:clr>
            <a:srgbClr val="747775"/>
          </p15:clr>
        </p15:guide>
        <p15:guide id="5" orient="horz" pos="483">
          <p15:clr>
            <a:srgbClr val="747775"/>
          </p15:clr>
        </p15:guide>
        <p15:guide id="6" orient="horz" pos="6093">
          <p15:clr>
            <a:srgbClr val="747775"/>
          </p15:clr>
        </p15:guide>
        <p15:guide id="7" orient="horz" pos="1242">
          <p15:clr>
            <a:srgbClr val="747775"/>
          </p15:clr>
        </p15:guide>
      </p15:sldGuideLst>
    </p:ext>
    <p:ext uri="GoogleSlidesCustomDataVersion2">
      <go:slidesCustomData xmlns:go="http://customooxmlschemas.google.com/" r:id="rId18" roundtripDataSignature="AMtx7miHFhP6VE+h3hrirNmPsHA5xYGku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20" orient="horz"/>
        <p:guide pos="227"/>
        <p:guide pos="4490"/>
        <p:guide pos="483"/>
        <p:guide pos="483" orient="horz"/>
        <p:guide pos="6093" orient="horz"/>
        <p:guide pos="1242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boldItalic.fntdata"/><Relationship Id="rId10" Type="http://schemas.openxmlformats.org/officeDocument/2006/relationships/font" Target="fonts/Roboto-italic.fntdata"/><Relationship Id="rId13" Type="http://schemas.openxmlformats.org/officeDocument/2006/relationships/font" Target="fonts/Tahoma-bold.fntdata"/><Relationship Id="rId12" Type="http://schemas.openxmlformats.org/officeDocument/2006/relationships/font" Target="fonts/Tahoma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oboto-bold.fntdata"/><Relationship Id="rId15" Type="http://schemas.openxmlformats.org/officeDocument/2006/relationships/font" Target="fonts/FiraSans-bold.fntdata"/><Relationship Id="rId14" Type="http://schemas.openxmlformats.org/officeDocument/2006/relationships/font" Target="fonts/FiraSans-regular.fntdata"/><Relationship Id="rId17" Type="http://schemas.openxmlformats.org/officeDocument/2006/relationships/font" Target="fonts/FiraSans-boldItalic.fntdata"/><Relationship Id="rId16" Type="http://schemas.openxmlformats.org/officeDocument/2006/relationships/font" Target="fonts/Fira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font" Target="fonts/Roboto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/>
          <p:nvPr>
            <p:ph idx="2" type="sldImg"/>
          </p:nvPr>
        </p:nvSpPr>
        <p:spPr>
          <a:xfrm>
            <a:off x="2187754" y="685800"/>
            <a:ext cx="24831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7" name="Google Shape;8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impair" type="blank">
  <p:cSld name="BLANK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11" name="Google Shape;11;p4"/>
          <p:cNvSpPr txBox="1"/>
          <p:nvPr/>
        </p:nvSpPr>
        <p:spPr>
          <a:xfrm>
            <a:off x="8382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" name="Google Shape;12;p4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ge pair">
  <p:cSld name="BIG_NUMB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68" name="Google Shape;68;p14"/>
          <p:cNvSpPr/>
          <p:nvPr/>
        </p:nvSpPr>
        <p:spPr>
          <a:xfrm>
            <a:off x="6828200" y="0"/>
            <a:ext cx="766800" cy="10440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9" name="Google Shape;69;p14"/>
          <p:cNvSpPr txBox="1"/>
          <p:nvPr/>
        </p:nvSpPr>
        <p:spPr>
          <a:xfrm>
            <a:off x="1143000" y="9669450"/>
            <a:ext cx="53172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rame page 1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5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sp>
        <p:nvSpPr>
          <p:cNvPr id="15" name="Google Shape;15;p5"/>
          <p:cNvSpPr/>
          <p:nvPr/>
        </p:nvSpPr>
        <p:spPr>
          <a:xfrm>
            <a:off x="1108200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5"/>
          <p:cNvSpPr/>
          <p:nvPr/>
        </p:nvSpPr>
        <p:spPr>
          <a:xfrm>
            <a:off x="2683231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5"/>
          <p:cNvSpPr/>
          <p:nvPr/>
        </p:nvSpPr>
        <p:spPr>
          <a:xfrm>
            <a:off x="4258262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5"/>
          <p:cNvSpPr/>
          <p:nvPr/>
        </p:nvSpPr>
        <p:spPr>
          <a:xfrm>
            <a:off x="5833293" y="1098232"/>
            <a:ext cx="1442100" cy="1398300"/>
          </a:xfrm>
          <a:prstGeom prst="rect">
            <a:avLst/>
          </a:prstGeom>
          <a:noFill/>
          <a:ln cap="flat" cmpd="sng" w="38100">
            <a:solidFill>
              <a:srgbClr val="78D2A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5"/>
          <p:cNvSpPr txBox="1"/>
          <p:nvPr/>
        </p:nvSpPr>
        <p:spPr>
          <a:xfrm>
            <a:off x="3055825" y="2123000"/>
            <a:ext cx="6969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Collectif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" name="Google Shape;20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742675" y="1098212"/>
            <a:ext cx="1089225" cy="10892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" name="Google Shape;21;p5"/>
          <p:cNvGrpSpPr/>
          <p:nvPr/>
        </p:nvGrpSpPr>
        <p:grpSpPr>
          <a:xfrm>
            <a:off x="4589789" y="1228274"/>
            <a:ext cx="820008" cy="878061"/>
            <a:chOff x="1674750" y="3254050"/>
            <a:chExt cx="294575" cy="295375"/>
          </a:xfrm>
        </p:grpSpPr>
        <p:sp>
          <p:nvSpPr>
            <p:cNvPr id="22" name="Google Shape;22;p5"/>
            <p:cNvSpPr/>
            <p:nvPr/>
          </p:nvSpPr>
          <p:spPr>
            <a:xfrm>
              <a:off x="1691275" y="3351700"/>
              <a:ext cx="278050" cy="197725"/>
            </a:xfrm>
            <a:custGeom>
              <a:rect b="b" l="l" r="r" t="t"/>
              <a:pathLst>
                <a:path extrusionOk="0" h="7909" w="11122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3" name="Google Shape;23;p5"/>
            <p:cNvSpPr/>
            <p:nvPr/>
          </p:nvSpPr>
          <p:spPr>
            <a:xfrm>
              <a:off x="1674750" y="3254050"/>
              <a:ext cx="277250" cy="197900"/>
            </a:xfrm>
            <a:custGeom>
              <a:rect b="b" l="l" r="r" t="t"/>
              <a:pathLst>
                <a:path extrusionOk="0" h="7916" w="1109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5"/>
            <p:cNvSpPr/>
            <p:nvPr/>
          </p:nvSpPr>
          <p:spPr>
            <a:xfrm>
              <a:off x="1727500" y="3306825"/>
              <a:ext cx="189075" cy="189050"/>
            </a:xfrm>
            <a:custGeom>
              <a:rect b="b" l="l" r="r" t="t"/>
              <a:pathLst>
                <a:path extrusionOk="0" h="7562" w="7563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5"/>
          <p:cNvSpPr txBox="1"/>
          <p:nvPr/>
        </p:nvSpPr>
        <p:spPr>
          <a:xfrm>
            <a:off x="4319675" y="2132513"/>
            <a:ext cx="14274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1" i="0" lang="fr" sz="10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1 heure maximum</a:t>
            </a:r>
            <a:endParaRPr b="1" i="0" sz="10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5"/>
          <p:cNvSpPr/>
          <p:nvPr/>
        </p:nvSpPr>
        <p:spPr>
          <a:xfrm>
            <a:off x="6009728" y="1356943"/>
            <a:ext cx="368186" cy="287081"/>
          </a:xfrm>
          <a:custGeom>
            <a:rect b="b" l="l" r="r" t="t"/>
            <a:pathLst>
              <a:path extrusionOk="0" h="9925" w="12729">
                <a:moveTo>
                  <a:pt x="925" y="3644"/>
                </a:moveTo>
                <a:cubicBezTo>
                  <a:pt x="944" y="3644"/>
                  <a:pt x="963" y="3648"/>
                  <a:pt x="978" y="3655"/>
                </a:cubicBezTo>
                <a:lnTo>
                  <a:pt x="1608" y="3970"/>
                </a:lnTo>
                <a:lnTo>
                  <a:pt x="1608" y="5924"/>
                </a:lnTo>
                <a:lnTo>
                  <a:pt x="978" y="6239"/>
                </a:lnTo>
                <a:cubicBezTo>
                  <a:pt x="960" y="6256"/>
                  <a:pt x="937" y="6264"/>
                  <a:pt x="914" y="6264"/>
                </a:cubicBezTo>
                <a:cubicBezTo>
                  <a:pt x="854" y="6264"/>
                  <a:pt x="788" y="6212"/>
                  <a:pt x="788" y="6144"/>
                </a:cubicBezTo>
                <a:lnTo>
                  <a:pt x="788" y="3781"/>
                </a:lnTo>
                <a:cubicBezTo>
                  <a:pt x="788" y="3685"/>
                  <a:pt x="862" y="3644"/>
                  <a:pt x="925" y="3644"/>
                </a:cubicBezTo>
                <a:close/>
                <a:moveTo>
                  <a:pt x="4128" y="7184"/>
                </a:moveTo>
                <a:lnTo>
                  <a:pt x="6963" y="8035"/>
                </a:lnTo>
                <a:cubicBezTo>
                  <a:pt x="6648" y="8507"/>
                  <a:pt x="6176" y="8759"/>
                  <a:pt x="5640" y="8759"/>
                </a:cubicBezTo>
                <a:cubicBezTo>
                  <a:pt x="4821" y="8759"/>
                  <a:pt x="4097" y="8066"/>
                  <a:pt x="4128" y="7184"/>
                </a:cubicBezTo>
                <a:close/>
                <a:moveTo>
                  <a:pt x="11374" y="820"/>
                </a:moveTo>
                <a:cubicBezTo>
                  <a:pt x="11626" y="820"/>
                  <a:pt x="11815" y="1009"/>
                  <a:pt x="11815" y="1198"/>
                </a:cubicBezTo>
                <a:lnTo>
                  <a:pt x="11815" y="8665"/>
                </a:lnTo>
                <a:cubicBezTo>
                  <a:pt x="11815" y="8885"/>
                  <a:pt x="11626" y="9043"/>
                  <a:pt x="11374" y="9043"/>
                </a:cubicBezTo>
                <a:cubicBezTo>
                  <a:pt x="11154" y="9043"/>
                  <a:pt x="10996" y="8854"/>
                  <a:pt x="10996" y="8665"/>
                </a:cubicBezTo>
                <a:lnTo>
                  <a:pt x="10996" y="1198"/>
                </a:lnTo>
                <a:cubicBezTo>
                  <a:pt x="10996" y="977"/>
                  <a:pt x="11185" y="820"/>
                  <a:pt x="11374" y="820"/>
                </a:cubicBezTo>
                <a:close/>
                <a:moveTo>
                  <a:pt x="11437" y="1"/>
                </a:moveTo>
                <a:cubicBezTo>
                  <a:pt x="10870" y="1"/>
                  <a:pt x="10366" y="379"/>
                  <a:pt x="10240" y="883"/>
                </a:cubicBezTo>
                <a:lnTo>
                  <a:pt x="2080" y="3246"/>
                </a:lnTo>
                <a:lnTo>
                  <a:pt x="1387" y="2899"/>
                </a:lnTo>
                <a:cubicBezTo>
                  <a:pt x="1251" y="2831"/>
                  <a:pt x="1109" y="2800"/>
                  <a:pt x="970" y="2800"/>
                </a:cubicBezTo>
                <a:cubicBezTo>
                  <a:pt x="466" y="2800"/>
                  <a:pt x="1" y="3213"/>
                  <a:pt x="1" y="3781"/>
                </a:cubicBezTo>
                <a:lnTo>
                  <a:pt x="1" y="6144"/>
                </a:lnTo>
                <a:cubicBezTo>
                  <a:pt x="1" y="6687"/>
                  <a:pt x="465" y="7095"/>
                  <a:pt x="983" y="7095"/>
                </a:cubicBezTo>
                <a:cubicBezTo>
                  <a:pt x="1127" y="7095"/>
                  <a:pt x="1275" y="7063"/>
                  <a:pt x="1419" y="6995"/>
                </a:cubicBezTo>
                <a:lnTo>
                  <a:pt x="2143" y="6648"/>
                </a:lnTo>
                <a:lnTo>
                  <a:pt x="3340" y="6995"/>
                </a:lnTo>
                <a:cubicBezTo>
                  <a:pt x="3151" y="8444"/>
                  <a:pt x="4286" y="9641"/>
                  <a:pt x="5672" y="9641"/>
                </a:cubicBezTo>
                <a:cubicBezTo>
                  <a:pt x="6585" y="9641"/>
                  <a:pt x="7405" y="9074"/>
                  <a:pt x="7814" y="8287"/>
                </a:cubicBezTo>
                <a:lnTo>
                  <a:pt x="10271" y="9011"/>
                </a:lnTo>
                <a:cubicBezTo>
                  <a:pt x="10429" y="9515"/>
                  <a:pt x="10902" y="9925"/>
                  <a:pt x="11469" y="9925"/>
                </a:cubicBezTo>
                <a:cubicBezTo>
                  <a:pt x="12130" y="9925"/>
                  <a:pt x="12729" y="9358"/>
                  <a:pt x="12729" y="8696"/>
                </a:cubicBezTo>
                <a:lnTo>
                  <a:pt x="12729" y="1261"/>
                </a:lnTo>
                <a:cubicBezTo>
                  <a:pt x="12634" y="536"/>
                  <a:pt x="12099" y="1"/>
                  <a:pt x="11437" y="1"/>
                </a:cubicBezTo>
                <a:close/>
              </a:path>
            </a:pathLst>
          </a:custGeom>
          <a:solidFill>
            <a:srgbClr val="213A8E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27" name="Google Shape;27;p5"/>
          <p:cNvGrpSpPr/>
          <p:nvPr/>
        </p:nvGrpSpPr>
        <p:grpSpPr>
          <a:xfrm>
            <a:off x="6009737" y="1858532"/>
            <a:ext cx="340573" cy="339271"/>
            <a:chOff x="2085450" y="842250"/>
            <a:chExt cx="483700" cy="481850"/>
          </a:xfrm>
        </p:grpSpPr>
        <p:sp>
          <p:nvSpPr>
            <p:cNvPr id="28" name="Google Shape;28;p5"/>
            <p:cNvSpPr/>
            <p:nvPr/>
          </p:nvSpPr>
          <p:spPr>
            <a:xfrm>
              <a:off x="2085525" y="926925"/>
              <a:ext cx="483625" cy="397175"/>
            </a:xfrm>
            <a:custGeom>
              <a:rect b="b" l="l" r="r" t="t"/>
              <a:pathLst>
                <a:path extrusionOk="0" h="15887" w="19345">
                  <a:moveTo>
                    <a:pt x="1693" y="1"/>
                  </a:moveTo>
                  <a:cubicBezTo>
                    <a:pt x="756" y="1"/>
                    <a:pt x="0" y="760"/>
                    <a:pt x="0" y="1696"/>
                  </a:cubicBezTo>
                  <a:cubicBezTo>
                    <a:pt x="0" y="2630"/>
                    <a:pt x="756" y="3389"/>
                    <a:pt x="1693" y="3389"/>
                  </a:cubicBezTo>
                  <a:lnTo>
                    <a:pt x="3990" y="3389"/>
                  </a:lnTo>
                  <a:cubicBezTo>
                    <a:pt x="4924" y="3389"/>
                    <a:pt x="5683" y="4147"/>
                    <a:pt x="5683" y="5084"/>
                  </a:cubicBezTo>
                  <a:lnTo>
                    <a:pt x="5683" y="8547"/>
                  </a:lnTo>
                  <a:cubicBezTo>
                    <a:pt x="5683" y="11347"/>
                    <a:pt x="7962" y="13627"/>
                    <a:pt x="10766" y="13627"/>
                  </a:cubicBezTo>
                  <a:lnTo>
                    <a:pt x="13626" y="13627"/>
                  </a:lnTo>
                  <a:lnTo>
                    <a:pt x="13626" y="15322"/>
                  </a:lnTo>
                  <a:cubicBezTo>
                    <a:pt x="13626" y="15656"/>
                    <a:pt x="13901" y="15887"/>
                    <a:pt x="14194" y="15887"/>
                  </a:cubicBezTo>
                  <a:cubicBezTo>
                    <a:pt x="14308" y="15887"/>
                    <a:pt x="14425" y="15852"/>
                    <a:pt x="14530" y="15774"/>
                  </a:cubicBezTo>
                  <a:lnTo>
                    <a:pt x="19046" y="12386"/>
                  </a:lnTo>
                  <a:cubicBezTo>
                    <a:pt x="19345" y="12160"/>
                    <a:pt x="19345" y="11706"/>
                    <a:pt x="19046" y="11483"/>
                  </a:cubicBezTo>
                  <a:lnTo>
                    <a:pt x="14530" y="8095"/>
                  </a:lnTo>
                  <a:cubicBezTo>
                    <a:pt x="14424" y="8016"/>
                    <a:pt x="14307" y="7981"/>
                    <a:pt x="14192" y="7981"/>
                  </a:cubicBezTo>
                  <a:cubicBezTo>
                    <a:pt x="13899" y="7981"/>
                    <a:pt x="13626" y="8212"/>
                    <a:pt x="13626" y="8547"/>
                  </a:cubicBezTo>
                  <a:lnTo>
                    <a:pt x="13626" y="10239"/>
                  </a:lnTo>
                  <a:lnTo>
                    <a:pt x="10766" y="10239"/>
                  </a:lnTo>
                  <a:cubicBezTo>
                    <a:pt x="9829" y="10239"/>
                    <a:pt x="9070" y="9480"/>
                    <a:pt x="9070" y="8547"/>
                  </a:cubicBezTo>
                  <a:lnTo>
                    <a:pt x="9070" y="5084"/>
                  </a:lnTo>
                  <a:cubicBezTo>
                    <a:pt x="9070" y="2280"/>
                    <a:pt x="6791" y="1"/>
                    <a:pt x="3990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9" name="Google Shape;29;p5"/>
            <p:cNvSpPr/>
            <p:nvPr/>
          </p:nvSpPr>
          <p:spPr>
            <a:xfrm>
              <a:off x="2085450" y="1151875"/>
              <a:ext cx="143650" cy="87575"/>
            </a:xfrm>
            <a:custGeom>
              <a:rect b="b" l="l" r="r" t="t"/>
              <a:pathLst>
                <a:path extrusionOk="0" h="3503" w="5746">
                  <a:moveTo>
                    <a:pt x="4577" y="1"/>
                  </a:moveTo>
                  <a:cubicBezTo>
                    <a:pt x="4391" y="73"/>
                    <a:pt x="4192" y="112"/>
                    <a:pt x="3990" y="115"/>
                  </a:cubicBezTo>
                  <a:lnTo>
                    <a:pt x="1693" y="115"/>
                  </a:lnTo>
                  <a:cubicBezTo>
                    <a:pt x="759" y="115"/>
                    <a:pt x="0" y="871"/>
                    <a:pt x="0" y="1807"/>
                  </a:cubicBezTo>
                  <a:cubicBezTo>
                    <a:pt x="0" y="2744"/>
                    <a:pt x="759" y="3503"/>
                    <a:pt x="1693" y="3503"/>
                  </a:cubicBezTo>
                  <a:lnTo>
                    <a:pt x="1696" y="3500"/>
                  </a:lnTo>
                  <a:lnTo>
                    <a:pt x="3993" y="3500"/>
                  </a:lnTo>
                  <a:cubicBezTo>
                    <a:pt x="4589" y="3500"/>
                    <a:pt x="5183" y="3391"/>
                    <a:pt x="5746" y="3186"/>
                  </a:cubicBezTo>
                  <a:cubicBezTo>
                    <a:pt x="5065" y="2253"/>
                    <a:pt x="4662" y="1151"/>
                    <a:pt x="4577" y="1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0" name="Google Shape;30;p5"/>
            <p:cNvSpPr/>
            <p:nvPr/>
          </p:nvSpPr>
          <p:spPr>
            <a:xfrm>
              <a:off x="2274775" y="842250"/>
              <a:ext cx="294375" cy="197650"/>
            </a:xfrm>
            <a:custGeom>
              <a:rect b="b" l="l" r="r" t="t"/>
              <a:pathLst>
                <a:path extrusionOk="0" h="7906" w="11775">
                  <a:moveTo>
                    <a:pt x="6622" y="0"/>
                  </a:moveTo>
                  <a:cubicBezTo>
                    <a:pt x="6329" y="0"/>
                    <a:pt x="6056" y="231"/>
                    <a:pt x="6056" y="566"/>
                  </a:cubicBezTo>
                  <a:lnTo>
                    <a:pt x="6056" y="2259"/>
                  </a:lnTo>
                  <a:lnTo>
                    <a:pt x="3196" y="2259"/>
                  </a:lnTo>
                  <a:cubicBezTo>
                    <a:pt x="2030" y="2265"/>
                    <a:pt x="904" y="2668"/>
                    <a:pt x="1" y="3406"/>
                  </a:cubicBezTo>
                  <a:cubicBezTo>
                    <a:pt x="940" y="4068"/>
                    <a:pt x="1675" y="4978"/>
                    <a:pt x="2130" y="6032"/>
                  </a:cubicBezTo>
                  <a:cubicBezTo>
                    <a:pt x="2431" y="5785"/>
                    <a:pt x="2804" y="5649"/>
                    <a:pt x="3196" y="5646"/>
                  </a:cubicBezTo>
                  <a:lnTo>
                    <a:pt x="6056" y="5646"/>
                  </a:lnTo>
                  <a:lnTo>
                    <a:pt x="6056" y="7342"/>
                  </a:lnTo>
                  <a:cubicBezTo>
                    <a:pt x="6056" y="7679"/>
                    <a:pt x="6334" y="7906"/>
                    <a:pt x="6625" y="7906"/>
                  </a:cubicBezTo>
                  <a:cubicBezTo>
                    <a:pt x="6740" y="7906"/>
                    <a:pt x="6857" y="7871"/>
                    <a:pt x="6960" y="7793"/>
                  </a:cubicBezTo>
                  <a:lnTo>
                    <a:pt x="11476" y="4406"/>
                  </a:lnTo>
                  <a:cubicBezTo>
                    <a:pt x="11775" y="4180"/>
                    <a:pt x="11775" y="3725"/>
                    <a:pt x="11476" y="3502"/>
                  </a:cubicBezTo>
                  <a:lnTo>
                    <a:pt x="6960" y="115"/>
                  </a:lnTo>
                  <a:cubicBezTo>
                    <a:pt x="6854" y="36"/>
                    <a:pt x="6737" y="0"/>
                    <a:pt x="6622" y="0"/>
                  </a:cubicBezTo>
                  <a:close/>
                </a:path>
              </a:pathLst>
            </a:custGeom>
            <a:solidFill>
              <a:srgbClr val="213A8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1" name="Google Shape;31;p5"/>
          <p:cNvSpPr txBox="1"/>
          <p:nvPr/>
        </p:nvSpPr>
        <p:spPr>
          <a:xfrm>
            <a:off x="6445950" y="1331575"/>
            <a:ext cx="748800" cy="3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S’exprimer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5"/>
          <p:cNvSpPr txBox="1"/>
          <p:nvPr/>
        </p:nvSpPr>
        <p:spPr>
          <a:xfrm>
            <a:off x="6445950" y="1772255"/>
            <a:ext cx="748800" cy="51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b="1" i="0" lang="fr" sz="8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Faire un choix</a:t>
            </a:r>
            <a:endParaRPr b="1" i="0" sz="8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33;p5"/>
          <p:cNvSpPr txBox="1"/>
          <p:nvPr/>
        </p:nvSpPr>
        <p:spPr>
          <a:xfrm>
            <a:off x="3021020" y="1884600"/>
            <a:ext cx="748800" cy="28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fr" sz="1400" u="none" cap="none" strike="noStrike">
                <a:solidFill>
                  <a:srgbClr val="213A8E"/>
                </a:solidFill>
                <a:latin typeface="Arial"/>
                <a:ea typeface="Arial"/>
                <a:cs typeface="Arial"/>
                <a:sym typeface="Arial"/>
              </a:rPr>
              <a:t>6 max</a:t>
            </a:r>
            <a:endParaRPr b="1" i="0" sz="1400" u="none" cap="none" strike="noStrike">
              <a:solidFill>
                <a:srgbClr val="213A8E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5"/>
          <p:cNvSpPr txBox="1"/>
          <p:nvPr/>
        </p:nvSpPr>
        <p:spPr>
          <a:xfrm>
            <a:off x="1084500" y="9703950"/>
            <a:ext cx="6081300" cy="6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Contenus produits par Emmaüs Connect et la Croix Rouge française en 2024 dans le cadre d'un projet soutenu par l'ANCT et l'Agefiph</a:t>
            </a:r>
            <a:endParaRPr b="0" i="1" sz="1050" u="none" cap="none" strike="noStrike">
              <a:solidFill>
                <a:srgbClr val="444746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b="0" i="1" lang="fr" sz="1050" u="none" cap="none" strike="noStrike">
                <a:solidFill>
                  <a:srgbClr val="444746"/>
                </a:solidFill>
                <a:latin typeface="Roboto"/>
                <a:ea typeface="Roboto"/>
                <a:cs typeface="Roboto"/>
                <a:sym typeface="Roboto"/>
              </a:rPr>
              <a:t>Licence CC BY-NC-SA 4.0. - https://creativecommons.org/licenses/by-nc-sa/4.0/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5"/>
          <p:cNvSpPr/>
          <p:nvPr/>
        </p:nvSpPr>
        <p:spPr>
          <a:xfrm>
            <a:off x="0" y="0"/>
            <a:ext cx="766800" cy="10440000"/>
          </a:xfrm>
          <a:prstGeom prst="rect">
            <a:avLst/>
          </a:prstGeom>
          <a:solidFill>
            <a:srgbClr val="78D2A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257705" y="4365680"/>
            <a:ext cx="7044600" cy="170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5" name="Google Shape;45;p8"/>
          <p:cNvSpPr txBox="1"/>
          <p:nvPr>
            <p:ph idx="1" type="body"/>
          </p:nvPr>
        </p:nvSpPr>
        <p:spPr>
          <a:xfrm>
            <a:off x="257705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6" name="Google Shape;46;p8"/>
          <p:cNvSpPr txBox="1"/>
          <p:nvPr>
            <p:ph idx="2" type="body"/>
          </p:nvPr>
        </p:nvSpPr>
        <p:spPr>
          <a:xfrm>
            <a:off x="3995291" y="2339232"/>
            <a:ext cx="33069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0" name="Google Shape;50;p9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0"/>
          <p:cNvSpPr txBox="1"/>
          <p:nvPr>
            <p:ph type="title"/>
          </p:nvPr>
        </p:nvSpPr>
        <p:spPr>
          <a:xfrm>
            <a:off x="257705" y="1127727"/>
            <a:ext cx="23217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257705" y="2820535"/>
            <a:ext cx="2321700" cy="645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 txBox="1"/>
          <p:nvPr>
            <p:ph type="title"/>
          </p:nvPr>
        </p:nvSpPr>
        <p:spPr>
          <a:xfrm>
            <a:off x="405325" y="913690"/>
            <a:ext cx="5264700" cy="830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/>
          <p:nvPr/>
        </p:nvSpPr>
        <p:spPr>
          <a:xfrm>
            <a:off x="3780000" y="-254"/>
            <a:ext cx="3780000" cy="10440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12"/>
          <p:cNvSpPr txBox="1"/>
          <p:nvPr>
            <p:ph type="title"/>
          </p:nvPr>
        </p:nvSpPr>
        <p:spPr>
          <a:xfrm>
            <a:off x="219508" y="2503032"/>
            <a:ext cx="3344400" cy="3008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1" name="Google Shape;61;p12"/>
          <p:cNvSpPr txBox="1"/>
          <p:nvPr>
            <p:ph idx="1" type="subTitle"/>
          </p:nvPr>
        </p:nvSpPr>
        <p:spPr>
          <a:xfrm>
            <a:off x="219508" y="5689531"/>
            <a:ext cx="33444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2" name="Google Shape;62;p12"/>
          <p:cNvSpPr txBox="1"/>
          <p:nvPr>
            <p:ph idx="2" type="body"/>
          </p:nvPr>
        </p:nvSpPr>
        <p:spPr>
          <a:xfrm>
            <a:off x="4083839" y="1469689"/>
            <a:ext cx="3172200" cy="75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12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"/>
          <p:cNvSpPr txBox="1"/>
          <p:nvPr>
            <p:ph type="title"/>
          </p:nvPr>
        </p:nvSpPr>
        <p:spPr>
          <a:xfrm>
            <a:off x="257705" y="903288"/>
            <a:ext cx="7044600" cy="11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"/>
          <p:cNvSpPr txBox="1"/>
          <p:nvPr>
            <p:ph idx="1" type="body"/>
          </p:nvPr>
        </p:nvSpPr>
        <p:spPr>
          <a:xfrm>
            <a:off x="257705" y="2339232"/>
            <a:ext cx="7044600" cy="69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"/>
          <p:cNvSpPr txBox="1"/>
          <p:nvPr>
            <p:ph idx="12" type="sldNum"/>
          </p:nvPr>
        </p:nvSpPr>
        <p:spPr>
          <a:xfrm>
            <a:off x="7004788" y="9465147"/>
            <a:ext cx="4536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corporate.bouyguestelecom.fr/nos-engagements/le-don-de-giga-donnons-ensemble-acces-au-numerique/premiers-pas-numeriques-grace-a-nos-fiches-en-falc/" TargetMode="External"/><Relationship Id="rId4" Type="http://schemas.openxmlformats.org/officeDocument/2006/relationships/hyperlink" Target="http://falc-able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75" name="Google Shape;75;p1"/>
          <p:cNvSpPr txBox="1"/>
          <p:nvPr/>
        </p:nvSpPr>
        <p:spPr>
          <a:xfrm>
            <a:off x="1104900" y="1028700"/>
            <a:ext cx="4724400" cy="48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Arial"/>
                <a:ea typeface="Arial"/>
                <a:cs typeface="Arial"/>
                <a:sym typeface="Arial"/>
              </a:rPr>
              <a:t>Les données personnelles</a:t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 données personnelles ce sont par exemple :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 nom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 adresse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 numéro de compte bancaire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 données personnelles sont importantes. </a:t>
            </a:r>
            <a:b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Elles m’appartiennent.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 données personnelles sont enregistrées sur internet quand :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m’inscris sur un réseau social comme Instagram ou Tik-Tok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fais une recherche sur un moteur de recherche comme Google ou Qwant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partage une photo ou une vidéo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J’achète des objets ou des vêtements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demande une aide de l’État comme l’AAH ou la PCH</a:t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1"/>
          <p:cNvSpPr txBox="1"/>
          <p:nvPr/>
        </p:nvSpPr>
        <p:spPr>
          <a:xfrm>
            <a:off x="819150" y="466725"/>
            <a:ext cx="62103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1" i="0" lang="fr" sz="21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Comment protéger mes données personnelles ?</a:t>
            </a:r>
            <a:endParaRPr b="1" i="0" sz="21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77" name="Google Shape;77;p1"/>
          <p:cNvGrpSpPr/>
          <p:nvPr/>
        </p:nvGrpSpPr>
        <p:grpSpPr>
          <a:xfrm>
            <a:off x="138821" y="507611"/>
            <a:ext cx="442373" cy="420775"/>
            <a:chOff x="-6690625" y="3631325"/>
            <a:chExt cx="307225" cy="292225"/>
          </a:xfrm>
        </p:grpSpPr>
        <p:sp>
          <p:nvSpPr>
            <p:cNvPr id="78" name="Google Shape;78;p1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79" name="Google Shape;79;p1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0" name="Google Shape;80;p1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1" name="Google Shape;81;p1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2" name="Google Shape;82;p1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83" name="Google Shape;83;p1"/>
          <p:cNvSpPr txBox="1"/>
          <p:nvPr/>
        </p:nvSpPr>
        <p:spPr>
          <a:xfrm>
            <a:off x="1143000" y="5943600"/>
            <a:ext cx="5505600" cy="2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Arial"/>
                <a:ea typeface="Arial"/>
                <a:cs typeface="Arial"/>
                <a:sym typeface="Arial"/>
              </a:rPr>
              <a:t>Les risques sur internet</a:t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 j’écris mes données personnelles sur un site internet </a:t>
            </a:r>
            <a:b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 ordinateur, mon smartphone ou ma tablette enregistrent </a:t>
            </a:r>
            <a:b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 données personnelles dans un fichier.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entreprises comme Facebook ou Google </a:t>
            </a:r>
            <a:b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vendent mes données personnelles à des marques.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Les marques utilisent mes données personnelles </a:t>
            </a:r>
            <a:b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pour m’envoyer de la publicité sans mon accord.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1"/>
          <p:cNvSpPr txBox="1"/>
          <p:nvPr/>
        </p:nvSpPr>
        <p:spPr>
          <a:xfrm>
            <a:off x="1114425" y="8620500"/>
            <a:ext cx="59373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gens mauvais utilisent les données personnelles pour :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voler les gens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prendre l’identité des gens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/>
          <p:nvPr>
            <p:ph idx="12" type="sldNum"/>
          </p:nvPr>
        </p:nvSpPr>
        <p:spPr>
          <a:xfrm>
            <a:off x="5781808" y="9669450"/>
            <a:ext cx="16800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"/>
              <a:t>page </a:t>
            </a:r>
            <a:fld id="{00000000-1234-1234-1234-123412341234}" type="slidenum">
              <a:rPr lang="fr"/>
              <a:t>‹#›</a:t>
            </a:fld>
            <a:r>
              <a:rPr lang="fr"/>
              <a:t> sur 2</a:t>
            </a:r>
            <a:endParaRPr/>
          </a:p>
        </p:txBody>
      </p:sp>
      <p:sp>
        <p:nvSpPr>
          <p:cNvPr id="90" name="Google Shape;90;p2"/>
          <p:cNvSpPr txBox="1"/>
          <p:nvPr/>
        </p:nvSpPr>
        <p:spPr>
          <a:xfrm>
            <a:off x="971550" y="457200"/>
            <a:ext cx="5086500" cy="295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Arial"/>
                <a:ea typeface="Arial"/>
                <a:cs typeface="Arial"/>
                <a:sym typeface="Arial"/>
              </a:rPr>
              <a:t>Je me protège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avec des mots de passes compliqués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avec le mode privé sur les réseaux sociaux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n’écris pas beaucoup d’informations sur moi ou sur les autres.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garde secret des informations comme :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mon numéro de compte en banque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mes mots de passe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1" name="Google Shape;91;p2"/>
          <p:cNvGrpSpPr/>
          <p:nvPr/>
        </p:nvGrpSpPr>
        <p:grpSpPr>
          <a:xfrm>
            <a:off x="138821" y="507611"/>
            <a:ext cx="442373" cy="420775"/>
            <a:chOff x="-6690625" y="3631325"/>
            <a:chExt cx="307225" cy="292225"/>
          </a:xfrm>
        </p:grpSpPr>
        <p:sp>
          <p:nvSpPr>
            <p:cNvPr id="92" name="Google Shape;92;p2"/>
            <p:cNvSpPr/>
            <p:nvPr/>
          </p:nvSpPr>
          <p:spPr>
            <a:xfrm>
              <a:off x="-6690625" y="3631325"/>
              <a:ext cx="222925" cy="292225"/>
            </a:xfrm>
            <a:custGeom>
              <a:rect b="b" l="l" r="r" t="t"/>
              <a:pathLst>
                <a:path extrusionOk="0" h="11689" w="8917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2"/>
            <p:cNvSpPr/>
            <p:nvPr/>
          </p:nvSpPr>
          <p:spPr>
            <a:xfrm>
              <a:off x="-6604350" y="3832175"/>
              <a:ext cx="58675" cy="56550"/>
            </a:xfrm>
            <a:custGeom>
              <a:rect b="b" l="l" r="r" t="t"/>
              <a:pathLst>
                <a:path extrusionOk="0" h="2262" w="2347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2"/>
            <p:cNvSpPr/>
            <p:nvPr/>
          </p:nvSpPr>
          <p:spPr>
            <a:xfrm>
              <a:off x="-6470875" y="3684775"/>
              <a:ext cx="87475" cy="71800"/>
            </a:xfrm>
            <a:custGeom>
              <a:rect b="b" l="l" r="r" t="t"/>
              <a:pathLst>
                <a:path extrusionOk="0" h="2872" w="3499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2"/>
            <p:cNvSpPr/>
            <p:nvPr/>
          </p:nvSpPr>
          <p:spPr>
            <a:xfrm>
              <a:off x="-6578775" y="3721900"/>
              <a:ext cx="143375" cy="143375"/>
            </a:xfrm>
            <a:custGeom>
              <a:rect b="b" l="l" r="r" t="t"/>
              <a:pathLst>
                <a:path extrusionOk="0" h="5735" w="5735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2"/>
            <p:cNvSpPr/>
            <p:nvPr/>
          </p:nvSpPr>
          <p:spPr>
            <a:xfrm>
              <a:off x="-6685100" y="3636850"/>
              <a:ext cx="47275" cy="46475"/>
            </a:xfrm>
            <a:custGeom>
              <a:rect b="b" l="l" r="r" t="t"/>
              <a:pathLst>
                <a:path extrusionOk="0" h="1859" w="1891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t/>
              </a:r>
              <a:endPara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7" name="Google Shape;97;p2"/>
          <p:cNvSpPr txBox="1"/>
          <p:nvPr/>
        </p:nvSpPr>
        <p:spPr>
          <a:xfrm>
            <a:off x="971550" y="3048000"/>
            <a:ext cx="5086500" cy="406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rPr b="1" i="0" lang="fr" sz="1350" u="none" cap="none" strike="noStrike">
                <a:solidFill>
                  <a:srgbClr val="272350"/>
                </a:solidFill>
                <a:latin typeface="Arial"/>
                <a:ea typeface="Arial"/>
                <a:cs typeface="Arial"/>
                <a:sym typeface="Arial"/>
              </a:rPr>
              <a:t>Les mots de passe</a:t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Je dois m’inscrire pour aller sur certains sites comme les réseaux sociaux.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On me demande un mot de passe sécurisé. Il est sécurisé si il  y a :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12 signes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lettres Majuscules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lettres minuscules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chiffres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04800" lvl="0" marL="45720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Char char="●"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des signes spéciaux comme @ ou -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b="0" i="0" lang="fr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 mot de passe m’appartient. Je suis la seule personne à connaître mon mot de passe. Il protège mes données personnelles. </a:t>
            </a:r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350"/>
              <a:buFont typeface="Arial"/>
              <a:buNone/>
            </a:pPr>
            <a:r>
              <a:t/>
            </a:r>
            <a:endParaRPr b="1" i="0" sz="1350" u="none" cap="none" strike="noStrike">
              <a:solidFill>
                <a:srgbClr val="2723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971550" y="8905875"/>
            <a:ext cx="6114900" cy="515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b="0" i="1" lang="fr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Cette fiche s’appuie sur le travail de Bouygues Télécom (</a:t>
            </a:r>
            <a:r>
              <a:rPr b="0" i="1" lang="fr" sz="1000" u="sng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Bouygues en Falc</a:t>
            </a:r>
            <a:r>
              <a:rPr b="0" i="1" lang="fr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) et sur </a:t>
            </a:r>
            <a:br>
              <a:rPr b="0" i="1" lang="fr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0" i="1" lang="fr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le dictionnaire collaboratif Falc-able (</a:t>
            </a:r>
            <a:r>
              <a:rPr b="0" i="1" lang="fr" sz="1000" u="sng" cap="none" strike="noStrike">
                <a:solidFill>
                  <a:srgbClr val="1155CC"/>
                </a:solidFill>
                <a:latin typeface="Tahoma"/>
                <a:ea typeface="Tahoma"/>
                <a:cs typeface="Tahoma"/>
                <a:sym typeface="Tahom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falc-able.com</a:t>
            </a:r>
            <a:r>
              <a:rPr b="0" i="1" lang="fr" sz="1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213A8E"/>
      </a:dk1>
      <a:lt1>
        <a:srgbClr val="FFFFFF"/>
      </a:lt1>
      <a:dk2>
        <a:srgbClr val="595959"/>
      </a:dk2>
      <a:lt2>
        <a:srgbClr val="EEEEEE"/>
      </a:lt2>
      <a:accent1>
        <a:srgbClr val="78D2AA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